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661" r:id="rId2"/>
  </p:sldMasterIdLst>
  <p:notesMasterIdLst>
    <p:notesMasterId r:id="rId76"/>
  </p:notesMasterIdLst>
  <p:handoutMasterIdLst>
    <p:handoutMasterId r:id="rId77"/>
  </p:handoutMasterIdLst>
  <p:sldIdLst>
    <p:sldId id="395" r:id="rId3"/>
    <p:sldId id="352" r:id="rId4"/>
    <p:sldId id="357" r:id="rId5"/>
    <p:sldId id="358" r:id="rId6"/>
    <p:sldId id="359" r:id="rId7"/>
    <p:sldId id="360" r:id="rId8"/>
    <p:sldId id="313" r:id="rId9"/>
    <p:sldId id="379" r:id="rId10"/>
    <p:sldId id="361" r:id="rId11"/>
    <p:sldId id="362" r:id="rId12"/>
    <p:sldId id="257" r:id="rId13"/>
    <p:sldId id="351" r:id="rId14"/>
    <p:sldId id="259" r:id="rId15"/>
    <p:sldId id="371" r:id="rId16"/>
    <p:sldId id="380" r:id="rId17"/>
    <p:sldId id="316" r:id="rId18"/>
    <p:sldId id="317" r:id="rId19"/>
    <p:sldId id="381" r:id="rId20"/>
    <p:sldId id="372" r:id="rId21"/>
    <p:sldId id="261" r:id="rId22"/>
    <p:sldId id="320" r:id="rId23"/>
    <p:sldId id="262" r:id="rId24"/>
    <p:sldId id="382" r:id="rId25"/>
    <p:sldId id="322" r:id="rId26"/>
    <p:sldId id="363" r:id="rId27"/>
    <p:sldId id="263" r:id="rId28"/>
    <p:sldId id="323" r:id="rId29"/>
    <p:sldId id="264" r:id="rId30"/>
    <p:sldId id="383" r:id="rId31"/>
    <p:sldId id="364" r:id="rId32"/>
    <p:sldId id="265" r:id="rId33"/>
    <p:sldId id="266" r:id="rId34"/>
    <p:sldId id="384" r:id="rId35"/>
    <p:sldId id="385" r:id="rId36"/>
    <p:sldId id="365" r:id="rId37"/>
    <p:sldId id="267" r:id="rId38"/>
    <p:sldId id="268" r:id="rId39"/>
    <p:sldId id="374" r:id="rId40"/>
    <p:sldId id="373" r:id="rId41"/>
    <p:sldId id="328" r:id="rId42"/>
    <p:sldId id="386" r:id="rId43"/>
    <p:sldId id="366" r:id="rId44"/>
    <p:sldId id="269" r:id="rId45"/>
    <p:sldId id="375" r:id="rId46"/>
    <p:sldId id="356" r:id="rId47"/>
    <p:sldId id="387" r:id="rId48"/>
    <p:sldId id="388" r:id="rId49"/>
    <p:sldId id="389" r:id="rId50"/>
    <p:sldId id="390" r:id="rId51"/>
    <p:sldId id="270" r:id="rId52"/>
    <p:sldId id="333" r:id="rId53"/>
    <p:sldId id="334" r:id="rId54"/>
    <p:sldId id="271" r:id="rId55"/>
    <p:sldId id="391" r:id="rId56"/>
    <p:sldId id="392" r:id="rId57"/>
    <p:sldId id="272" r:id="rId58"/>
    <p:sldId id="274" r:id="rId59"/>
    <p:sldId id="393" r:id="rId60"/>
    <p:sldId id="341" r:id="rId61"/>
    <p:sldId id="367" r:id="rId62"/>
    <p:sldId id="277" r:id="rId63"/>
    <p:sldId id="278" r:id="rId64"/>
    <p:sldId id="343" r:id="rId65"/>
    <p:sldId id="279" r:id="rId66"/>
    <p:sldId id="280" r:id="rId67"/>
    <p:sldId id="344" r:id="rId68"/>
    <p:sldId id="345" r:id="rId69"/>
    <p:sldId id="394" r:id="rId70"/>
    <p:sldId id="368" r:id="rId71"/>
    <p:sldId id="369" r:id="rId72"/>
    <p:sldId id="376" r:id="rId73"/>
    <p:sldId id="370" r:id="rId74"/>
    <p:sldId id="314" r:id="rId75"/>
  </p:sldIdLst>
  <p:sldSz cx="9144000" cy="6858000" type="screen4x3"/>
  <p:notesSz cx="7010400" cy="9296400"/>
  <p:custDataLst>
    <p:tags r:id="rId78"/>
  </p:custDataLst>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976">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000"/>
    <a:srgbClr val="CCAC00"/>
    <a:srgbClr val="E7E21B"/>
    <a:srgbClr val="FF7000"/>
    <a:srgbClr val="FF962D"/>
    <a:srgbClr val="FF8811"/>
    <a:srgbClr val="FE7F00"/>
    <a:srgbClr val="FE9100"/>
    <a:srgbClr val="0070C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4" autoAdjust="0"/>
    <p:restoredTop sz="86387" autoAdjust="0"/>
  </p:normalViewPr>
  <p:slideViewPr>
    <p:cSldViewPr>
      <p:cViewPr varScale="1">
        <p:scale>
          <a:sx n="98" d="100"/>
          <a:sy n="98" d="100"/>
        </p:scale>
        <p:origin x="72" y="138"/>
      </p:cViewPr>
      <p:guideLst>
        <p:guide orient="horz" pos="2160"/>
        <p:guide pos="2880"/>
        <p:guide pos="2976"/>
      </p:guideLst>
    </p:cSldViewPr>
  </p:slideViewPr>
  <p:outlineViewPr>
    <p:cViewPr>
      <p:scale>
        <a:sx n="33" d="100"/>
        <a:sy n="33" d="100"/>
      </p:scale>
      <p:origin x="0" y="0"/>
    </p:cViewPr>
  </p:outlineViewPr>
  <p:notesTextViewPr>
    <p:cViewPr>
      <p:scale>
        <a:sx n="110" d="100"/>
        <a:sy n="110" d="100"/>
      </p:scale>
      <p:origin x="0" y="0"/>
    </p:cViewPr>
  </p:notesTextViewPr>
  <p:sorterViewPr>
    <p:cViewPr>
      <p:scale>
        <a:sx n="75" d="100"/>
        <a:sy n="75" d="100"/>
      </p:scale>
      <p:origin x="0" y="-14246"/>
    </p:cViewPr>
  </p:sorterViewPr>
  <p:notesViewPr>
    <p:cSldViewPr>
      <p:cViewPr>
        <p:scale>
          <a:sx n="110" d="100"/>
          <a:sy n="110" d="100"/>
        </p:scale>
        <p:origin x="-1098" y="57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gs" Target="tags/tag1.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8145" cy="464205"/>
          </a:xfrm>
          <a:prstGeom prst="rect">
            <a:avLst/>
          </a:prstGeom>
        </p:spPr>
        <p:txBody>
          <a:bodyPr vert="horz" lIns="87316" tIns="43658" rIns="87316" bIns="43658" rtlCol="0"/>
          <a:lstStyle>
            <a:lvl1pPr algn="l">
              <a:defRPr sz="1100"/>
            </a:lvl1pPr>
          </a:lstStyle>
          <a:p>
            <a:pPr>
              <a:defRPr/>
            </a:pPr>
            <a:endParaRPr lang="en-US" dirty="0"/>
          </a:p>
        </p:txBody>
      </p:sp>
      <p:sp>
        <p:nvSpPr>
          <p:cNvPr id="3" name="Date Placeholder 2"/>
          <p:cNvSpPr>
            <a:spLocks noGrp="1"/>
          </p:cNvSpPr>
          <p:nvPr>
            <p:ph type="dt" sz="quarter" idx="1"/>
          </p:nvPr>
        </p:nvSpPr>
        <p:spPr>
          <a:xfrm>
            <a:off x="3970734" y="3"/>
            <a:ext cx="3038145" cy="464205"/>
          </a:xfrm>
          <a:prstGeom prst="rect">
            <a:avLst/>
          </a:prstGeom>
        </p:spPr>
        <p:txBody>
          <a:bodyPr vert="horz" lIns="87316" tIns="43658" rIns="87316" bIns="43658" rtlCol="0"/>
          <a:lstStyle>
            <a:lvl1pPr algn="r">
              <a:defRPr sz="1100"/>
            </a:lvl1pPr>
          </a:lstStyle>
          <a:p>
            <a:pPr>
              <a:defRPr/>
            </a:pPr>
            <a:fld id="{AAF4C771-DEF8-4A9B-82E3-6AA2C0FDD1FA}" type="datetimeFigureOut">
              <a:rPr lang="en-US"/>
              <a:pPr>
                <a:defRPr/>
              </a:pPr>
              <a:t>4/12/2017</a:t>
            </a:fld>
            <a:endParaRPr lang="en-US" dirty="0"/>
          </a:p>
        </p:txBody>
      </p:sp>
      <p:sp>
        <p:nvSpPr>
          <p:cNvPr id="4" name="Footer Placeholder 3"/>
          <p:cNvSpPr>
            <a:spLocks noGrp="1"/>
          </p:cNvSpPr>
          <p:nvPr>
            <p:ph type="ftr" sz="quarter" idx="2"/>
          </p:nvPr>
        </p:nvSpPr>
        <p:spPr>
          <a:xfrm>
            <a:off x="1" y="8830661"/>
            <a:ext cx="3038145" cy="464205"/>
          </a:xfrm>
          <a:prstGeom prst="rect">
            <a:avLst/>
          </a:prstGeom>
        </p:spPr>
        <p:txBody>
          <a:bodyPr vert="horz" lIns="87316" tIns="43658" rIns="87316" bIns="43658" rtlCol="0" anchor="b"/>
          <a:lstStyle>
            <a:lvl1pPr algn="l">
              <a:defRPr sz="1100"/>
            </a:lvl1pPr>
          </a:lstStyle>
          <a:p>
            <a:pPr>
              <a:defRPr/>
            </a:pPr>
            <a:endParaRPr lang="en-US" dirty="0"/>
          </a:p>
        </p:txBody>
      </p:sp>
      <p:sp>
        <p:nvSpPr>
          <p:cNvPr id="5" name="Slide Number Placeholder 4"/>
          <p:cNvSpPr>
            <a:spLocks noGrp="1"/>
          </p:cNvSpPr>
          <p:nvPr>
            <p:ph type="sldNum" sz="quarter" idx="3"/>
          </p:nvPr>
        </p:nvSpPr>
        <p:spPr>
          <a:xfrm>
            <a:off x="3970734" y="8830661"/>
            <a:ext cx="3038145" cy="464205"/>
          </a:xfrm>
          <a:prstGeom prst="rect">
            <a:avLst/>
          </a:prstGeom>
        </p:spPr>
        <p:txBody>
          <a:bodyPr vert="horz" lIns="87316" tIns="43658" rIns="87316" bIns="43658" rtlCol="0" anchor="b"/>
          <a:lstStyle>
            <a:lvl1pPr algn="r">
              <a:defRPr sz="1100"/>
            </a:lvl1pPr>
          </a:lstStyle>
          <a:p>
            <a:pPr>
              <a:defRPr/>
            </a:pPr>
            <a:fld id="{376BB0AB-02F5-462D-A424-72B4D5034D14}" type="slidenum">
              <a:rPr lang="en-US"/>
              <a:pPr>
                <a:defRPr/>
              </a:pPr>
              <a:t>‹#›</a:t>
            </a:fld>
            <a:endParaRPr lang="en-US" dirty="0"/>
          </a:p>
        </p:txBody>
      </p:sp>
    </p:spTree>
    <p:extLst>
      <p:ext uri="{BB962C8B-B14F-4D97-AF65-F5344CB8AC3E}">
        <p14:creationId xmlns:p14="http://schemas.microsoft.com/office/powerpoint/2010/main" val="30225706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3"/>
            <a:ext cx="3038145" cy="464205"/>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lvl1pPr>
              <a:defRPr sz="1200">
                <a:ea typeface="+mn-ea"/>
              </a:defRPr>
            </a:lvl1pPr>
          </a:lstStyle>
          <a:p>
            <a:pPr>
              <a:defRPr/>
            </a:pPr>
            <a:endParaRPr lang="en-US" dirty="0"/>
          </a:p>
        </p:txBody>
      </p:sp>
      <p:sp>
        <p:nvSpPr>
          <p:cNvPr id="22531" name="Rectangle 3"/>
          <p:cNvSpPr>
            <a:spLocks noGrp="1" noChangeArrowheads="1"/>
          </p:cNvSpPr>
          <p:nvPr>
            <p:ph type="dt" idx="1"/>
          </p:nvPr>
        </p:nvSpPr>
        <p:spPr bwMode="auto">
          <a:xfrm>
            <a:off x="3970734" y="3"/>
            <a:ext cx="3038145" cy="464205"/>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lvl1pPr algn="r">
              <a:defRPr sz="1200">
                <a:ea typeface="+mn-ea"/>
              </a:defRPr>
            </a:lvl1pPr>
          </a:lstStyle>
          <a:p>
            <a:pPr>
              <a:defRPr/>
            </a:pPr>
            <a:endParaRPr lang="en-US" dirty="0"/>
          </a:p>
        </p:txBody>
      </p:sp>
      <p:sp>
        <p:nvSpPr>
          <p:cNvPr id="66564" name="Rectangle 4"/>
          <p:cNvSpPr>
            <a:spLocks noGrp="1" noRot="1" noChangeAspect="1" noChangeArrowheads="1" noTextEdit="1"/>
          </p:cNvSpPr>
          <p:nvPr>
            <p:ph type="sldImg" idx="2"/>
          </p:nvPr>
        </p:nvSpPr>
        <p:spPr bwMode="auto">
          <a:xfrm>
            <a:off x="1181100" y="696913"/>
            <a:ext cx="4649788" cy="3487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701345" y="4416101"/>
            <a:ext cx="5607712" cy="4182457"/>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1" y="8830661"/>
            <a:ext cx="3038145" cy="464205"/>
          </a:xfrm>
          <a:prstGeom prst="rect">
            <a:avLst/>
          </a:prstGeom>
          <a:noFill/>
          <a:ln w="9525">
            <a:noFill/>
            <a:miter lim="800000"/>
            <a:headEnd/>
            <a:tailEnd/>
          </a:ln>
          <a:effectLst/>
        </p:spPr>
        <p:txBody>
          <a:bodyPr vert="horz" wrap="square" lIns="92298" tIns="46149" rIns="92298" bIns="46149" numCol="1" anchor="b" anchorCtr="0" compatLnSpc="1">
            <a:prstTxWarp prst="textNoShape">
              <a:avLst/>
            </a:prstTxWarp>
          </a:bodyPr>
          <a:lstStyle>
            <a:lvl1pPr>
              <a:defRPr sz="1200">
                <a:ea typeface="+mn-ea"/>
              </a:defRPr>
            </a:lvl1pPr>
          </a:lstStyle>
          <a:p>
            <a:pPr>
              <a:defRPr/>
            </a:pPr>
            <a:endParaRPr lang="en-US" dirty="0"/>
          </a:p>
        </p:txBody>
      </p:sp>
      <p:sp>
        <p:nvSpPr>
          <p:cNvPr id="22535" name="Rectangle 7"/>
          <p:cNvSpPr>
            <a:spLocks noGrp="1" noChangeArrowheads="1"/>
          </p:cNvSpPr>
          <p:nvPr>
            <p:ph type="sldNum" sz="quarter" idx="5"/>
          </p:nvPr>
        </p:nvSpPr>
        <p:spPr bwMode="auto">
          <a:xfrm>
            <a:off x="3970734" y="8830661"/>
            <a:ext cx="3038145" cy="464205"/>
          </a:xfrm>
          <a:prstGeom prst="rect">
            <a:avLst/>
          </a:prstGeom>
          <a:noFill/>
          <a:ln w="9525">
            <a:noFill/>
            <a:miter lim="800000"/>
            <a:headEnd/>
            <a:tailEnd/>
          </a:ln>
          <a:effectLst/>
        </p:spPr>
        <p:txBody>
          <a:bodyPr vert="horz" wrap="square" lIns="92298" tIns="46149" rIns="92298" bIns="46149" numCol="1" anchor="b" anchorCtr="0" compatLnSpc="1">
            <a:prstTxWarp prst="textNoShape">
              <a:avLst/>
            </a:prstTxWarp>
          </a:bodyPr>
          <a:lstStyle>
            <a:lvl1pPr algn="r">
              <a:defRPr sz="1200"/>
            </a:lvl1pPr>
          </a:lstStyle>
          <a:p>
            <a:pPr>
              <a:defRPr/>
            </a:pPr>
            <a:fld id="{CBE02C91-1A74-482B-BE56-36150686BA0E}" type="slidenum">
              <a:rPr lang="en-US"/>
              <a:pPr>
                <a:defRPr/>
              </a:pPr>
              <a:t>‹#›</a:t>
            </a:fld>
            <a:endParaRPr lang="en-US" dirty="0"/>
          </a:p>
        </p:txBody>
      </p:sp>
    </p:spTree>
    <p:extLst>
      <p:ext uri="{BB962C8B-B14F-4D97-AF65-F5344CB8AC3E}">
        <p14:creationId xmlns:p14="http://schemas.microsoft.com/office/powerpoint/2010/main" val="821252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23D20D-959D-F145-B05C-BEF87463B8DA}" type="slidenum">
              <a:rPr kumimoji="0" lang="en-US" sz="1200" b="0" i="0" u="none" strike="noStrike" kern="1200" cap="none" spc="0" normalizeH="0" baseline="0" noProof="0" smtClean="0">
                <a:ln>
                  <a:noFill/>
                </a:ln>
                <a:solidFill>
                  <a:srgbClr val="000000"/>
                </a:solidFill>
                <a:effectLst/>
                <a:uLnTx/>
                <a:uFillTx/>
                <a:latin typeface="Arial" pitchFamily="-1" charset="0"/>
                <a:ea typeface="ＭＳ Ｐゴシック" pitchFamily="-1" charset="-128"/>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dirty="0">
              <a:ln>
                <a:noFill/>
              </a:ln>
              <a:solidFill>
                <a:srgbClr val="000000"/>
              </a:solidFill>
              <a:effectLst/>
              <a:uLnTx/>
              <a:uFillTx/>
              <a:latin typeface="Arial" pitchFamily="-1" charset="0"/>
              <a:ea typeface="ＭＳ Ｐゴシック" pitchFamily="-1" charset="-128"/>
            </a:endParaRPr>
          </a:p>
        </p:txBody>
      </p:sp>
    </p:spTree>
    <p:extLst>
      <p:ext uri="{BB962C8B-B14F-4D97-AF65-F5344CB8AC3E}">
        <p14:creationId xmlns:p14="http://schemas.microsoft.com/office/powerpoint/2010/main" val="748157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itchFamily="34" charset="0"/>
                <a:cs typeface="Arial" pitchFamily="34" charset="0"/>
              </a:rPr>
              <a:t>The</a:t>
            </a:r>
            <a:r>
              <a:rPr lang="en-US" sz="1100" baseline="0" dirty="0">
                <a:latin typeface="Arial" pitchFamily="34" charset="0"/>
                <a:cs typeface="Arial" pitchFamily="34" charset="0"/>
              </a:rPr>
              <a:t> colonial period was a time of enormous change, as the people of four </a:t>
            </a:r>
            <a:r>
              <a:rPr lang="en-US" sz="1100" baseline="0" dirty="0" smtClean="0">
                <a:latin typeface="Arial" pitchFamily="34" charset="0"/>
                <a:cs typeface="Arial" pitchFamily="34" charset="0"/>
              </a:rPr>
              <a:t>continents―North </a:t>
            </a:r>
            <a:r>
              <a:rPr lang="en-US" sz="1100" baseline="0" dirty="0">
                <a:latin typeface="Arial" pitchFamily="34" charset="0"/>
                <a:cs typeface="Arial" pitchFamily="34" charset="0"/>
              </a:rPr>
              <a:t>America, South America, Europe, and </a:t>
            </a:r>
            <a:r>
              <a:rPr lang="en-US" sz="1100" dirty="0" smtClean="0">
                <a:latin typeface="Arial" pitchFamily="34" charset="0"/>
                <a:cs typeface="Arial" pitchFamily="34" charset="0"/>
              </a:rPr>
              <a:t>Africa―were </a:t>
            </a:r>
            <a:r>
              <a:rPr lang="en-US" sz="1100" baseline="0" dirty="0">
                <a:latin typeface="Arial" pitchFamily="34" charset="0"/>
                <a:cs typeface="Arial" pitchFamily="34" charset="0"/>
              </a:rPr>
              <a:t>suddenly thrown into contact with one another. The period also initiated a new era of freedom, though freedom did not drive early Europe explorers who were instead seeking a trade route to Asia. European contact with the Americas soon developed into an imperial contest for power in which conquest, colonization, and resource exploitation dominated rival empires’ agendas. At the time of contact, the Western Hemisphere was home to tens of millions of people, and within the present borders of the United States existed Indian societies based on agriculture, hunting, or fishing, with distinct languages, religious practices, and governments. All of these societies experienced wrenching changes after contact, especially incorporation into a world market and epidemic diseases that devastated the population. Colonies that eventually formed the United States emerged in different ways: the first, Virginia, was established by a private company seeking profit through gold and transatlantic </a:t>
            </a:r>
            <a:r>
              <a:rPr lang="en-US" sz="1100" baseline="0" dirty="0" smtClean="0">
                <a:latin typeface="Arial" pitchFamily="34" charset="0"/>
                <a:cs typeface="Arial" pitchFamily="34" charset="0"/>
              </a:rPr>
              <a:t>trade; </a:t>
            </a:r>
            <a:r>
              <a:rPr lang="en-US" sz="1100" baseline="0" dirty="0">
                <a:latin typeface="Arial" pitchFamily="34" charset="0"/>
                <a:cs typeface="Arial" pitchFamily="34" charset="0"/>
              </a:rPr>
              <a:t>Maryland and Pennsylvania were founded by individual proprietors holding royal land </a:t>
            </a:r>
            <a:r>
              <a:rPr lang="en-US" sz="1100" baseline="0" dirty="0" smtClean="0">
                <a:latin typeface="Arial" pitchFamily="34" charset="0"/>
                <a:cs typeface="Arial" pitchFamily="34" charset="0"/>
              </a:rPr>
              <a:t>grants; </a:t>
            </a:r>
            <a:r>
              <a:rPr lang="en-US" sz="1100" baseline="0" dirty="0">
                <a:latin typeface="Arial" pitchFamily="34" charset="0"/>
                <a:cs typeface="Arial" pitchFamily="34" charset="0"/>
              </a:rPr>
              <a:t>New York was founded by the Dutch, and fell into British hands through </a:t>
            </a:r>
            <a:r>
              <a:rPr lang="en-US" sz="1100" baseline="0" dirty="0" smtClean="0">
                <a:latin typeface="Arial" pitchFamily="34" charset="0"/>
                <a:cs typeface="Arial" pitchFamily="34" charset="0"/>
              </a:rPr>
              <a:t>war; </a:t>
            </a:r>
            <a:r>
              <a:rPr lang="en-US" sz="1100" baseline="0" dirty="0">
                <a:latin typeface="Arial" pitchFamily="34" charset="0"/>
                <a:cs typeface="Arial" pitchFamily="34" charset="0"/>
              </a:rPr>
              <a:t>and New England was founded by religious groups seeking to escape persecution. During the seventeenth century, the British colonies experienced social conflicts as groups battled for control, and relations with Indians were tense, and sometimes violent. Religious and political divisions in England, which experienced civil war in the 1640s and 1688, affected the colonies, as did wars between European rivals. Britain’s colonies experienced remarkable growth nonetheless, and by the eighteenth century, the non-Indian populations far outstripped their Spanish and French counterparts. Wealthy landowners and merchants dominated economic and political life, though emigration to the colonies continued to offer numerous opportunities to settlers not available in Europe, including the freedom to worship as they pleased, voting rights, access to land, and representation by elected assemblies that shared power with a governor usually appointed by London authorities. Though limited, this measure of self-government contrasted sharply with the Spanish and French empires, and drew thousands of English emigrants in the seventeenth century, as well as Irish, Scottish, and European emigrants during the eighteenth century. </a:t>
            </a:r>
            <a:r>
              <a:rPr lang="en-US" sz="1100" baseline="0" dirty="0" smtClean="0">
                <a:latin typeface="Arial" pitchFamily="34" charset="0"/>
                <a:cs typeface="Arial" pitchFamily="34" charset="0"/>
              </a:rPr>
              <a:t>Yet </a:t>
            </a:r>
            <a:r>
              <a:rPr lang="en-US" sz="1100" baseline="0" dirty="0">
                <a:latin typeface="Arial" pitchFamily="34" charset="0"/>
                <a:cs typeface="Arial" pitchFamily="34" charset="0"/>
              </a:rPr>
              <a:t>the conditions that allowed these freedoms were made possible by lack of freedom for millions of others; American Indians were devastated by European diseases, driven off their lands, and enslaved by colonizers. Millions of Africans were uprooted and enslaved on plantations in Brazil, the Caribbean, and England’s North American colonies. Even among European immigrants, the majority arrived not completely free, but as indentured servants owing service in exchange for their passage. Modern ideas of freedom did not exist, or were highly different, in colonial America; women, non-whites, and the propertyless had far fewer rights than property-owning white males. Economic freedom, today associated with participation in an unregulated market, meant independence through ownership of land or a shop, or not relying on another for livelihood. Most colonies had official churches, many colonists seeking religious freedom denied it to others, and speaking or writing critically of public authority was often persecuted. Nonetheless, ideas about freedom played a major role in justifying colonization; Spanish and French colonizers claimed they were liberating American Indians by bringing civilization and Catholicism, while the British insisted freedom for Indians meant adopting English ways and Protestantism. English expansion also occurred at a time when freedom was seen as a defining characteristic of the nation. Slavery existed in every New World colony, and in many, formed the basis of economic life. Nonetheless, Britons prided themselves on “British liberty,” a common set of rights that protected against arbitrary governmental power. Thus, freedom and lack of freedom expanded together in the colonies of British North America that would eventually form the United States. </a:t>
            </a:r>
            <a:endParaRPr lang="en-US" sz="11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2</a:t>
            </a:fld>
            <a:endParaRPr lang="en-US" dirty="0"/>
          </a:p>
        </p:txBody>
      </p:sp>
    </p:spTree>
    <p:extLst>
      <p:ext uri="{BB962C8B-B14F-4D97-AF65-F5344CB8AC3E}">
        <p14:creationId xmlns:p14="http://schemas.microsoft.com/office/powerpoint/2010/main" val="1549033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3</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Indians</a:t>
            </a:r>
            <a:r>
              <a:rPr lang="en-US" baseline="0" dirty="0"/>
              <a:t> fishing, in a 1585 drawing by John White. The canoe is filled with fish, while two men harpoon others in the background. Among the wildlife illustrated are hammerhead sharks and catfish. </a:t>
            </a:r>
            <a:endParaRPr lang="en-US" dirty="0"/>
          </a:p>
        </p:txBody>
      </p:sp>
    </p:spTree>
    <p:extLst>
      <p:ext uri="{BB962C8B-B14F-4D97-AF65-F5344CB8AC3E}">
        <p14:creationId xmlns:p14="http://schemas.microsoft.com/office/powerpoint/2010/main" val="3659538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4</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a:latin typeface="Arial" panose="020B0604020202020204" pitchFamily="34" charset="0"/>
                <a:ea typeface="ＭＳ Ｐゴシック" panose="020B0600070205080204" pitchFamily="34" charset="-128"/>
              </a:rPr>
              <a:t>A self-portrait from around 1680, painted by Thomas Smith. A sailor who came to New England from Bermuda around 1650, Smith acquired considerable wealth, as evidenced </a:t>
            </a:r>
            <a:r>
              <a:rPr lang="en-US" altLang="en-US" baseline="0" dirty="0" smtClean="0">
                <a:latin typeface="Arial" panose="020B0604020202020204" pitchFamily="34" charset="0"/>
                <a:ea typeface="ＭＳ Ｐゴシック" panose="020B0600070205080204" pitchFamily="34" charset="-128"/>
              </a:rPr>
              <a:t>by </a:t>
            </a:r>
            <a:r>
              <a:rPr lang="en-US" altLang="en-US" baseline="0" dirty="0">
                <a:latin typeface="Arial" panose="020B0604020202020204" pitchFamily="34" charset="0"/>
                <a:ea typeface="ＭＳ Ｐゴシック" panose="020B0600070205080204" pitchFamily="34" charset="-128"/>
              </a:rPr>
              <a:t>his fashionable clothing. The background depicts a naval battle involving Dutch and English ships (possibly a reference to their joint attack on a North African port in 1670). In the foreground is a poem with Smith’s initials. This is the earliest-known American self-portrait. </a:t>
            </a:r>
          </a:p>
        </p:txBody>
      </p:sp>
    </p:spTree>
    <p:extLst>
      <p:ext uri="{BB962C8B-B14F-4D97-AF65-F5344CB8AC3E}">
        <p14:creationId xmlns:p14="http://schemas.microsoft.com/office/powerpoint/2010/main" val="3055990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5</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latin typeface="Arial" pitchFamily="-1" charset="0"/>
                <a:ea typeface="ＭＳ Ｐゴシック" pitchFamily="-1" charset="-128"/>
                <a:cs typeface="ＭＳ Ｐゴシック" pitchFamily="-1" charset="-128"/>
              </a:rPr>
              <a:t>A Quaker Meeting</a:t>
            </a:r>
            <a:r>
              <a:rPr lang="en-US" i="0" dirty="0">
                <a:latin typeface="Arial" pitchFamily="-1" charset="0"/>
                <a:ea typeface="ＭＳ Ｐゴシック" pitchFamily="-1" charset="-128"/>
                <a:cs typeface="ＭＳ Ｐゴシック" pitchFamily="-1" charset="-128"/>
              </a:rPr>
              <a:t>, a painting by an unidentified British artist, dating from the </a:t>
            </a:r>
            <a:r>
              <a:rPr lang="en-US" i="0" dirty="0" smtClean="0">
                <a:latin typeface="Arial" pitchFamily="-1" charset="0"/>
                <a:ea typeface="ＭＳ Ｐゴシック" pitchFamily="-1" charset="-128"/>
                <a:cs typeface="ＭＳ Ｐゴシック" pitchFamily="-1" charset="-128"/>
              </a:rPr>
              <a:t>late-eighteenth </a:t>
            </a:r>
            <a:r>
              <a:rPr lang="en-US" i="0" dirty="0">
                <a:latin typeface="Arial" pitchFamily="-1" charset="0"/>
                <a:ea typeface="ＭＳ Ｐゴシック" pitchFamily="-1" charset="-128"/>
                <a:cs typeface="ＭＳ Ｐゴシック" pitchFamily="-1" charset="-128"/>
              </a:rPr>
              <a:t>or </a:t>
            </a:r>
            <a:r>
              <a:rPr lang="en-US" i="0" dirty="0" smtClean="0">
                <a:latin typeface="Arial" pitchFamily="-1" charset="0"/>
                <a:ea typeface="ＭＳ Ｐゴシック" pitchFamily="-1" charset="-128"/>
                <a:cs typeface="ＭＳ Ｐゴシック" pitchFamily="-1" charset="-128"/>
              </a:rPr>
              <a:t>early-nineteenth </a:t>
            </a:r>
            <a:r>
              <a:rPr lang="en-US" i="0" dirty="0">
                <a:latin typeface="Arial" pitchFamily="-1" charset="0"/>
                <a:ea typeface="ＭＳ Ｐゴシック" pitchFamily="-1" charset="-128"/>
                <a:cs typeface="ＭＳ Ｐゴシック" pitchFamily="-1" charset="-128"/>
              </a:rPr>
              <a:t>century. It illustrates the prominent place of women in Quaker gatherings.</a:t>
            </a:r>
            <a:r>
              <a:rPr lang="en-US" i="0" baseline="0" dirty="0">
                <a:latin typeface="Arial" pitchFamily="-1" charset="0"/>
                <a:ea typeface="ＭＳ Ｐゴシック" pitchFamily="-1" charset="-128"/>
                <a:cs typeface="ＭＳ Ｐゴシック" pitchFamily="-1" charset="-128"/>
              </a:rPr>
              <a:t>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821164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6</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1" charset="0"/>
                <a:ea typeface="ＭＳ Ｐゴシック" pitchFamily="-1" charset="-128"/>
                <a:cs typeface="ＭＳ Ｐゴシック" pitchFamily="-1" charset="-128"/>
              </a:rPr>
              <a:t>Benjamin Latrobe’s watercolor, </a:t>
            </a:r>
            <a:r>
              <a:rPr lang="en-US" i="1" dirty="0">
                <a:latin typeface="Arial" pitchFamily="-1" charset="0"/>
                <a:ea typeface="ＭＳ Ｐゴシック" pitchFamily="-1" charset="-128"/>
                <a:cs typeface="ＭＳ Ｐゴシック" pitchFamily="-1" charset="-128"/>
              </a:rPr>
              <a:t>An</a:t>
            </a:r>
            <a:r>
              <a:rPr lang="en-US" i="1" baseline="0" dirty="0">
                <a:latin typeface="Arial" pitchFamily="-1" charset="0"/>
                <a:ea typeface="ＭＳ Ｐゴシック" pitchFamily="-1" charset="-128"/>
                <a:cs typeface="ＭＳ Ｐゴシック" pitchFamily="-1" charset="-128"/>
              </a:rPr>
              <a:t> Overseer Doing His Duty</a:t>
            </a:r>
            <a:r>
              <a:rPr lang="en-US" i="0" baseline="0" dirty="0">
                <a:latin typeface="Arial" pitchFamily="-1" charset="0"/>
                <a:ea typeface="ＭＳ Ｐゴシック" pitchFamily="-1" charset="-128"/>
                <a:cs typeface="ＭＳ Ｐゴシック" pitchFamily="-1" charset="-128"/>
              </a:rPr>
              <a:t>, was sketched near Fredericksburg, Virginia, in 1798. The title is meant to be ironic: the well-dressed overseer relaxes while two female slaves work in the fields.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749463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StoneSerif SAIN SmBd v.1" pitchFamily="2" charset="0"/>
              </a:rPr>
              <a:t>“</a:t>
            </a:r>
            <a:r>
              <a:rPr lang="en-US" dirty="0">
                <a:latin typeface="StoneSerif SAIN SmBd v.1" pitchFamily="2" charset="0"/>
              </a:rPr>
              <a:t>The discovery of America,” the British</a:t>
            </a:r>
            <a:r>
              <a:rPr lang="en-US" baseline="0" dirty="0">
                <a:latin typeface="StoneSerif SAIN SmBd v.1" pitchFamily="2" charset="0"/>
              </a:rPr>
              <a:t> writer Adam Smith announced in his celebrated work </a:t>
            </a:r>
            <a:r>
              <a:rPr lang="en-US" i="1" baseline="0" dirty="0">
                <a:latin typeface="StoneSerif SAIN SmBd v.1" pitchFamily="2" charset="0"/>
              </a:rPr>
              <a:t>The Wealth of Nations</a:t>
            </a:r>
            <a:r>
              <a:rPr lang="en-US" i="0" baseline="0" dirty="0">
                <a:latin typeface="StoneSerif SAIN SmBd v.1" pitchFamily="2" charset="0"/>
              </a:rPr>
              <a:t> (1776), was one of “the two greatest and most important events recorded in the history of mankind.” Historians no longer use the word “discovery” to describe European exploration, conquest, and colonization of a hemisphere already inhabited by millions, but there can be no doubt that Columbus’ 1492 landfall in the West Indian islands set in motion some of the most pivotal developments in human history. Immense changes soon followed in both the Old and New Worlds, the consequences of which are still with us today. The people of the Americas and Europe, previously unaware of each other’s existence, were thrown into continuous interaction; new crops crossed the </a:t>
            </a:r>
            <a:r>
              <a:rPr lang="en-US" i="0" baseline="0" dirty="0" smtClean="0">
                <a:latin typeface="StoneSerif SAIN SmBd v.1" pitchFamily="2" charset="0"/>
              </a:rPr>
              <a:t>Atlantic, </a:t>
            </a:r>
            <a:r>
              <a:rPr lang="en-US" i="0" baseline="0" dirty="0">
                <a:latin typeface="StoneSerif SAIN SmBd v.1" pitchFamily="2" charset="0"/>
              </a:rPr>
              <a:t>reshaping diets and natural </a:t>
            </a:r>
            <a:r>
              <a:rPr lang="en-US" i="0" baseline="0" dirty="0" smtClean="0">
                <a:latin typeface="StoneSerif SAIN SmBd v.1" pitchFamily="2" charset="0"/>
              </a:rPr>
              <a:t>environments; </a:t>
            </a:r>
            <a:r>
              <a:rPr lang="en-US" i="0" baseline="0" dirty="0">
                <a:latin typeface="StoneSerif SAIN SmBd v.1" pitchFamily="2" charset="0"/>
              </a:rPr>
              <a:t>and lacking immunity to European diseases, American Indian populations suffered devastating epidemics, the greatest population catastrophe in human history. Europeans found unfree labor in Africa, and between 1492 and 1820, about 7.7 million of approximately 10 million people to cross the Atlantic, were enslaved. From the vantage point of 1776, when the United States declared independence, it seemed to Adam Smith that America’s “discovery” produced great “benefits” and “misfortunes.” For western Europe, colonies brought “splendor and glory,” as well as an Atlantic trade that, according to Smith, enabled millions of Europeans to increase the “enjoyments” of life; to the “natives” of the Americas, it brought “dreadful misfortunes” and “every sort of injustice,” while for millions of Africans, it meant descent into slavery. Long before Columbus sailed, Europeans had dreamed of a land of abundance, riches, and ease beyond the western horizon, and once the “discovery” of this New World had taken place, they invented an America of the imagination, projecting onto it their hopes for a better life. Here, many believed, would arise unparalleled opportunities for riches, or at least liberation from poverty; envisioning a religious refuge, a society of equals, a source of power and glory, they searched for golden cities and fountains of eternal youth. Some </a:t>
            </a:r>
            <a:r>
              <a:rPr lang="en-US" i="0" baseline="0" dirty="0" smtClean="0">
                <a:latin typeface="StoneSerif SAIN SmBd v.1" pitchFamily="2" charset="0"/>
              </a:rPr>
              <a:t>sought </a:t>
            </a:r>
            <a:r>
              <a:rPr lang="en-US" i="0" baseline="0" dirty="0">
                <a:latin typeface="StoneSerif SAIN SmBd v.1" pitchFamily="2" charset="0"/>
              </a:rPr>
              <a:t>to establish ideal communities based on the early Christian saints or other blueprints for social justice. Some of these dreams would be fulfilled, as America offered a far greater chance to own land and worship freely than existed in the rigidity and inequality of Europe. Yet what allowed millions to take control of their own destinies was made possible by the debasement of millions of others, as the New World became the site of many forms of unfree labor, opening new chapters in the long histories of freedom and slavery. A vast human diversity was thrown into contact in the New World, and exploration and settlement occurred in an era of near constant warfare in Europe; Native Americans and Africans consisted of numerous groups with their own languages and cultures, as likely to fight one another as to unite against European newcomers. All were changed by their integration into the new Atlantic economy, and complex interactions of Europeans, American Indians, and Africans would shape American history during the colonial era. </a:t>
            </a:r>
            <a:endParaRPr lang="en-US" dirty="0"/>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7</a:t>
            </a:fld>
            <a:endParaRPr lang="en-US" dirty="0"/>
          </a:p>
        </p:txBody>
      </p:sp>
    </p:spTree>
    <p:extLst>
      <p:ext uri="{BB962C8B-B14F-4D97-AF65-F5344CB8AC3E}">
        <p14:creationId xmlns:p14="http://schemas.microsoft.com/office/powerpoint/2010/main" val="105972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ea typeface="ＭＳ Ｐゴシック" panose="020B0600070205080204" pitchFamily="34" charset="-128"/>
              </a:rPr>
              <a:t>Painted</a:t>
            </a:r>
            <a:r>
              <a:rPr lang="en-US" altLang="en-US" baseline="0" dirty="0" smtClean="0">
                <a:latin typeface="Arial" panose="020B0604020202020204" pitchFamily="34" charset="0"/>
                <a:ea typeface="ＭＳ Ｐゴシック" panose="020B0600070205080204" pitchFamily="34" charset="-128"/>
              </a:rPr>
              <a:t> </a:t>
            </a:r>
            <a:r>
              <a:rPr lang="en-US" altLang="en-US" baseline="0" dirty="0">
                <a:latin typeface="Arial" panose="020B0604020202020204" pitchFamily="34" charset="0"/>
                <a:ea typeface="ＭＳ Ｐゴシック" panose="020B0600070205080204" pitchFamily="34" charset="-128"/>
              </a:rPr>
              <a:t>around 1725, </a:t>
            </a:r>
            <a:r>
              <a:rPr lang="en-US" altLang="en-US" i="1" baseline="0" dirty="0">
                <a:latin typeface="Arial" panose="020B0604020202020204" pitchFamily="34" charset="0"/>
                <a:ea typeface="ＭＳ Ｐゴシック" panose="020B0600070205080204" pitchFamily="34" charset="-128"/>
              </a:rPr>
              <a:t>Genealogy of the Inca Rulers and Their Spanish Successors from Manco Capac, the First Inca King, to Ferdinand VI of Spain</a:t>
            </a:r>
            <a:r>
              <a:rPr lang="en-US" altLang="en-US" i="0" baseline="0" dirty="0">
                <a:latin typeface="Arial" panose="020B0604020202020204" pitchFamily="34" charset="0"/>
                <a:ea typeface="ＭＳ Ｐゴシック" panose="020B0600070205080204" pitchFamily="34" charset="-128"/>
              </a:rPr>
              <a:t>, depicts Spanish conquistadors and rulers as direct successors of Inca kings. The unknown artist aimed both to assimilate the pre-conquest history of the Americas into Spanish history and to legitimate Spain’s colonial rule over the former Inca empire. </a:t>
            </a: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79925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itchFamily="34" charset="0"/>
                <a:cs typeface="Arial" pitchFamily="34" charset="0"/>
              </a:rPr>
              <a:t>The</a:t>
            </a:r>
            <a:r>
              <a:rPr lang="en-US" baseline="0" dirty="0">
                <a:latin typeface="Arial" pitchFamily="34" charset="0"/>
                <a:cs typeface="Arial" pitchFamily="34" charset="0"/>
              </a:rPr>
              <a:t> subtopics for this lecture are listed on the screen above.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9</a:t>
            </a:fld>
            <a:endParaRPr lang="en-US" dirty="0"/>
          </a:p>
        </p:txBody>
      </p:sp>
    </p:spTree>
    <p:extLst>
      <p:ext uri="{BB962C8B-B14F-4D97-AF65-F5344CB8AC3E}">
        <p14:creationId xmlns:p14="http://schemas.microsoft.com/office/powerpoint/2010/main" val="528119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09443" indent="-272863" eaLnBrk="0" hangingPunct="0">
              <a:defRPr>
                <a:solidFill>
                  <a:schemeClr val="tx1"/>
                </a:solidFill>
                <a:latin typeface="Arial" charset="0"/>
                <a:ea typeface="ＭＳ Ｐゴシック" charset="-128"/>
              </a:defRPr>
            </a:lvl2pPr>
            <a:lvl3pPr marL="1091451" indent="-218290" eaLnBrk="0" hangingPunct="0">
              <a:defRPr>
                <a:solidFill>
                  <a:schemeClr val="tx1"/>
                </a:solidFill>
                <a:latin typeface="Arial" charset="0"/>
                <a:ea typeface="ＭＳ Ｐゴシック" charset="-128"/>
              </a:defRPr>
            </a:lvl3pPr>
            <a:lvl4pPr marL="1528031" indent="-218290" eaLnBrk="0" hangingPunct="0">
              <a:defRPr>
                <a:solidFill>
                  <a:schemeClr val="tx1"/>
                </a:solidFill>
                <a:latin typeface="Arial" charset="0"/>
                <a:ea typeface="ＭＳ Ｐゴシック" charset="-128"/>
              </a:defRPr>
            </a:lvl4pPr>
            <a:lvl5pPr marL="1964611" indent="-218290" eaLnBrk="0" hangingPunct="0">
              <a:defRPr>
                <a:solidFill>
                  <a:schemeClr val="tx1"/>
                </a:solidFill>
                <a:latin typeface="Arial" charset="0"/>
                <a:ea typeface="ＭＳ Ｐゴシック" charset="-128"/>
              </a:defRPr>
            </a:lvl5pPr>
            <a:lvl6pPr marL="2401192" indent="-218290" eaLnBrk="0" fontAlgn="base" hangingPunct="0">
              <a:spcBef>
                <a:spcPct val="0"/>
              </a:spcBef>
              <a:spcAft>
                <a:spcPct val="0"/>
              </a:spcAft>
              <a:defRPr>
                <a:solidFill>
                  <a:schemeClr val="tx1"/>
                </a:solidFill>
                <a:latin typeface="Arial" charset="0"/>
                <a:ea typeface="ＭＳ Ｐゴシック" charset="-128"/>
              </a:defRPr>
            </a:lvl6pPr>
            <a:lvl7pPr marL="2837772" indent="-218290" eaLnBrk="0" fontAlgn="base" hangingPunct="0">
              <a:spcBef>
                <a:spcPct val="0"/>
              </a:spcBef>
              <a:spcAft>
                <a:spcPct val="0"/>
              </a:spcAft>
              <a:defRPr>
                <a:solidFill>
                  <a:schemeClr val="tx1"/>
                </a:solidFill>
                <a:latin typeface="Arial" charset="0"/>
                <a:ea typeface="ＭＳ Ｐゴシック" charset="-128"/>
              </a:defRPr>
            </a:lvl7pPr>
            <a:lvl8pPr marL="3274352" indent="-218290" eaLnBrk="0" fontAlgn="base" hangingPunct="0">
              <a:spcBef>
                <a:spcPct val="0"/>
              </a:spcBef>
              <a:spcAft>
                <a:spcPct val="0"/>
              </a:spcAft>
              <a:defRPr>
                <a:solidFill>
                  <a:schemeClr val="tx1"/>
                </a:solidFill>
                <a:latin typeface="Arial" charset="0"/>
                <a:ea typeface="ＭＳ Ｐゴシック" charset="-128"/>
              </a:defRPr>
            </a:lvl8pPr>
            <a:lvl9pPr marL="3710932" indent="-21829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B76904B6-82A0-4982-AD97-F455A2C45F94}" type="slidenum">
              <a:rPr lang="en-US" smtClean="0"/>
              <a:pPr eaLnBrk="1" hangingPunct="1"/>
              <a:t>10</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aseline="0" dirty="0"/>
              <a:t>The purpose of the focus questions is to help students find larger themes and structures to bring the historical evidence, events, and examples together for a connected thematic purpose.</a:t>
            </a:r>
            <a:endParaRPr lang="en-US" dirty="0"/>
          </a:p>
          <a:p>
            <a:pPr eaLnBrk="1" hangingPunct="1"/>
            <a:endParaRPr lang="en-US" dirty="0"/>
          </a:p>
          <a:p>
            <a:pPr eaLnBrk="1" hangingPunct="1"/>
            <a:r>
              <a:rPr lang="en-US" dirty="0"/>
              <a:t>As we go through</a:t>
            </a:r>
            <a:r>
              <a:rPr lang="en-US" baseline="0" dirty="0"/>
              <a:t>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endParaRPr lang="en-US" dirty="0"/>
          </a:p>
        </p:txBody>
      </p:sp>
    </p:spTree>
    <p:extLst>
      <p:ext uri="{BB962C8B-B14F-4D97-AF65-F5344CB8AC3E}">
        <p14:creationId xmlns:p14="http://schemas.microsoft.com/office/powerpoint/2010/main" val="584935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EFBE5B9F-4090-4A16-8689-57A8941DAB60}" type="slidenum">
              <a:rPr lang="en-US" smtClean="0">
                <a:latin typeface="Arial" charset="0"/>
              </a:rPr>
              <a:pPr eaLnBrk="1" hangingPunct="1"/>
              <a:t>11</a:t>
            </a:fld>
            <a:endParaRPr lang="en-US" dirty="0">
              <a:latin typeface="Arial"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The first Americans to settle what eventually became the United States were culturally diverse, speaking hundreds of languages and living in various</a:t>
            </a:r>
            <a:r>
              <a:rPr lang="en-US" baseline="0" dirty="0"/>
              <a:t> types of societies</a:t>
            </a:r>
            <a:r>
              <a:rPr lang="en-US" dirty="0"/>
              <a:t>. They migrated by land over the Bering Strait or by sea anywhere from 15,000 to 60,000 years ago, some reaching the southern tip of South America perhaps 11,000 years ago. Facing a warming climate, and hunting animals such as the woolly mammoth and giant bison into extinction, these first settlers later developed agriculture, including the cultivation of maize (corn), squash, and beans.</a:t>
            </a:r>
            <a:r>
              <a:rPr lang="en-US" baseline="0" dirty="0"/>
              <a:t> Emerging around 9,000 years ago, at approximately the same time as agriculture developed in the Near East, the practice allowed settled civilizations to be established. </a:t>
            </a:r>
            <a:endParaRPr lang="en-US" dirty="0"/>
          </a:p>
        </p:txBody>
      </p:sp>
    </p:spTree>
    <p:extLst>
      <p:ext uri="{BB962C8B-B14F-4D97-AF65-F5344CB8AC3E}">
        <p14:creationId xmlns:p14="http://schemas.microsoft.com/office/powerpoint/2010/main" val="2202495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46AA14D6-6500-4214-8840-4F42ACEC389C}" type="slidenum">
              <a:rPr lang="en-US" smtClean="0">
                <a:solidFill>
                  <a:prstClr val="black"/>
                </a:solidFill>
                <a:latin typeface="Arial" charset="0"/>
              </a:rPr>
              <a:pPr eaLnBrk="1" hangingPunct="1"/>
              <a:t>12</a:t>
            </a:fld>
            <a:endParaRPr lang="en-US" dirty="0">
              <a:solidFill>
                <a:prstClr val="black"/>
              </a:solidFill>
              <a:latin typeface="Arial"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 map illustrating the </a:t>
            </a:r>
            <a:r>
              <a:rPr lang="en-US" dirty="0" smtClean="0"/>
              <a:t>probable </a:t>
            </a:r>
            <a:r>
              <a:rPr lang="en-US" dirty="0"/>
              <a:t>routes by which the first</a:t>
            </a:r>
            <a:r>
              <a:rPr lang="en-US" baseline="0" dirty="0"/>
              <a:t> Americans settled the Western Hemisphere at various times between 15,000 and 60,000 years ago. </a:t>
            </a:r>
            <a:endParaRPr lang="en-US" dirty="0"/>
          </a:p>
        </p:txBody>
      </p:sp>
    </p:spTree>
    <p:extLst>
      <p:ext uri="{BB962C8B-B14F-4D97-AF65-F5344CB8AC3E}">
        <p14:creationId xmlns:p14="http://schemas.microsoft.com/office/powerpoint/2010/main" val="1304949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FB04BA27-4612-4EAC-97F6-E01D90469F32}" type="slidenum">
              <a:rPr lang="en-US" smtClean="0">
                <a:latin typeface="Arial" charset="0"/>
              </a:rPr>
              <a:pPr eaLnBrk="1" hangingPunct="1"/>
              <a:t>13</a:t>
            </a:fld>
            <a:endParaRPr lang="en-US" dirty="0">
              <a:latin typeface="Arial"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dirty="0"/>
              <a:t>The diverse Indian societies of the Americas first encountered by the Europeans included civilizations with populations of several million people; large cities, road and irrigation systems; trade networks; and impressive architectural achievements. But even the most developed Indian civilizations, located in South America, lacked the technologies, such as metal tools and machines, gunpowder, and scientific knowledge needed for long-distance navigation, which contribute</a:t>
            </a:r>
            <a:r>
              <a:rPr lang="en-US" sz="1000" baseline="0" dirty="0"/>
              <a:t>d to the European ability to carry out and justify conquest</a:t>
            </a:r>
            <a:r>
              <a:rPr lang="en-US" sz="1000" dirty="0"/>
              <a:t>. Nonetheless,</a:t>
            </a:r>
            <a:r>
              <a:rPr lang="en-US" sz="1000" baseline="0" dirty="0"/>
              <a:t> American Indians had perfected farming and hunting techniques, established political power structures and religious belief, and engaged in long-distance trade. </a:t>
            </a:r>
            <a:endParaRPr lang="en-US" sz="1000" dirty="0"/>
          </a:p>
          <a:p>
            <a:pPr eaLnBrk="1" hangingPunct="1"/>
            <a:endParaRPr lang="en-US" sz="100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sz="1000" dirty="0"/>
              <a:t>In North America about 3,500 years ago, one native culture, the “mound builders,” centered their community in the lower Mississippi River valley around a series of semicircular mounds, and established extensive trade networks throughout the continent. For over 3,000 years, in what is now northeastern Arizona, the Hopi and Zuni and their ancestors lived in settled villages with irrigation, dam, and canal systems, and engaged in long-distance trade, becoming, after a period of decline, what the Spanish called the Pueblo Indians. The Pacific Coast was also densely populated by hundreds of independent groups of natives who lived primarily by fishing and gathering food, and on the Great Plains, many Indians hunted the buffalo herds, while others lived in agricultural villages. In eastern North America, hundreds of tribes, from the Choctaw, Cherokee, and Chickasaw in the southeast to the Iroquois peoples of the </a:t>
            </a:r>
            <a:r>
              <a:rPr lang="en-US" sz="1000" dirty="0" smtClean="0"/>
              <a:t>northeast</a:t>
            </a:r>
            <a:r>
              <a:rPr lang="en-US" sz="1200" kern="1200" dirty="0" smtClean="0">
                <a:solidFill>
                  <a:schemeClr val="tx1"/>
                </a:solidFill>
                <a:latin typeface="Arial" charset="0"/>
                <a:ea typeface="ＭＳ Ｐゴシック" charset="-128"/>
                <a:cs typeface="ＭＳ Ｐゴシック" charset="-128"/>
              </a:rPr>
              <a:t>―</a:t>
            </a:r>
            <a:r>
              <a:rPr lang="en-US" sz="1000" dirty="0" smtClean="0"/>
              <a:t>who </a:t>
            </a:r>
            <a:r>
              <a:rPr lang="en-US" sz="1000" dirty="0"/>
              <a:t>formed the</a:t>
            </a:r>
            <a:r>
              <a:rPr lang="en-US" sz="1000" baseline="0" dirty="0"/>
              <a:t> Great League of </a:t>
            </a:r>
            <a:r>
              <a:rPr lang="en-US" sz="1000" baseline="0" dirty="0" smtClean="0"/>
              <a:t>Peace</a:t>
            </a:r>
            <a:r>
              <a:rPr lang="en-US" sz="1200" kern="1200" dirty="0" smtClean="0">
                <a:solidFill>
                  <a:schemeClr val="tx1"/>
                </a:solidFill>
                <a:latin typeface="Arial" charset="0"/>
                <a:ea typeface="ＭＳ Ｐゴシック" charset="-128"/>
                <a:cs typeface="ＭＳ Ｐゴシック" charset="-128"/>
              </a:rPr>
              <a:t>―</a:t>
            </a:r>
            <a:r>
              <a:rPr lang="en-US" sz="1000" baseline="0" dirty="0" smtClean="0"/>
              <a:t>lived </a:t>
            </a:r>
            <a:r>
              <a:rPr lang="en-US" sz="1000" dirty="0"/>
              <a:t>by hunting, fishing, gathering, and agriculture, and engaged each other in trade, diplomacy, and, occasionally, war. When Europeans arrived, native peoples were tremendously diverse and differentiated by language, custom, political system, and religious belief.</a:t>
            </a:r>
            <a:r>
              <a:rPr lang="en-US" sz="1000" baseline="0" dirty="0"/>
              <a:t> T</a:t>
            </a:r>
            <a:r>
              <a:rPr lang="en-US" sz="1000" dirty="0"/>
              <a:t>hey did not consider themselves a single unified people with a common cultural or racial identity, nor did they</a:t>
            </a:r>
            <a:r>
              <a:rPr lang="en-US" sz="1000" baseline="0" dirty="0"/>
              <a:t> possess a sense of “America” as a continent or hemisphere</a:t>
            </a:r>
            <a:r>
              <a:rPr lang="en-US" sz="1000" dirty="0"/>
              <a:t>.</a:t>
            </a:r>
          </a:p>
        </p:txBody>
      </p:sp>
    </p:spTree>
    <p:extLst>
      <p:ext uri="{BB962C8B-B14F-4D97-AF65-F5344CB8AC3E}">
        <p14:creationId xmlns:p14="http://schemas.microsoft.com/office/powerpoint/2010/main" val="1153746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31B844A4-85E8-4D63-A3CF-C3BDA60E93FC}" type="slidenum">
              <a:rPr lang="en-US" smtClean="0">
                <a:solidFill>
                  <a:prstClr val="black"/>
                </a:solidFill>
                <a:latin typeface="Arial" charset="0"/>
              </a:rPr>
              <a:pPr eaLnBrk="1" hangingPunct="1"/>
              <a:t>14</a:t>
            </a:fld>
            <a:endParaRPr lang="en-US" dirty="0">
              <a:solidFill>
                <a:prstClr val="black"/>
              </a:solidFill>
              <a:latin typeface="Arial"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native population of North America at the time of first contact with Europeans consisted</a:t>
            </a:r>
            <a:r>
              <a:rPr lang="en-US" baseline="0" dirty="0"/>
              <a:t> of numerous tribes with their own languages, religious beliefs, and economic and social structures. This map suggests the numerous ways of life existing at the time. </a:t>
            </a:r>
            <a:endParaRPr lang="en-US" dirty="0"/>
          </a:p>
        </p:txBody>
      </p:sp>
    </p:spTree>
    <p:extLst>
      <p:ext uri="{BB962C8B-B14F-4D97-AF65-F5344CB8AC3E}">
        <p14:creationId xmlns:p14="http://schemas.microsoft.com/office/powerpoint/2010/main" val="1582768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15</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This </a:t>
            </a:r>
            <a:r>
              <a:rPr lang="en-US" altLang="en-US" baseline="0" dirty="0">
                <a:latin typeface="Arial" panose="020B0604020202020204" pitchFamily="34" charset="0"/>
                <a:ea typeface="ＭＳ Ｐゴシック" panose="020B0600070205080204" pitchFamily="34" charset="-128"/>
              </a:rPr>
              <a:t>world map, produced in 1507 by the German mapmaker Martin Waldseemoller, was the first to depict the full Western Hemisphere and the first to include the name “America” (on the lower part of South America) for part of the New World. It also seems to indicate the Pacific Ocean, but no European encountered that ocean until the Spanish explorer Balboa in 1513. </a:t>
            </a:r>
          </a:p>
        </p:txBody>
      </p:sp>
    </p:spTree>
    <p:extLst>
      <p:ext uri="{BB962C8B-B14F-4D97-AF65-F5344CB8AC3E}">
        <p14:creationId xmlns:p14="http://schemas.microsoft.com/office/powerpoint/2010/main" val="25203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0404AE10-7044-4115-B96C-97227E1F5FBF}" type="slidenum">
              <a:rPr lang="en-US" smtClean="0">
                <a:solidFill>
                  <a:prstClr val="black"/>
                </a:solidFill>
                <a:latin typeface="Arial" charset="0"/>
              </a:rPr>
              <a:pPr eaLnBrk="1" hangingPunct="1"/>
              <a:t>16</a:t>
            </a:fld>
            <a:endParaRPr lang="en-US" dirty="0">
              <a:solidFill>
                <a:prstClr val="black"/>
              </a:solidFill>
              <a:latin typeface="Arial"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Map of the</a:t>
            </a:r>
            <a:r>
              <a:rPr lang="en-US" baseline="0" dirty="0"/>
              <a:t> Aztec capital Tenochtitl</a:t>
            </a:r>
            <a:r>
              <a:rPr lang="en-US" sz="1200" dirty="0"/>
              <a:t>á</a:t>
            </a:r>
            <a:r>
              <a:rPr lang="en-US" baseline="0" dirty="0"/>
              <a:t>n and the Gulf of Mexico, probably produced by a Spanish conquistador and published in 1524 in an edition of the letters of </a:t>
            </a:r>
            <a:r>
              <a:rPr lang="en-US" baseline="0" dirty="0" smtClean="0"/>
              <a:t>Hernán </a:t>
            </a:r>
            <a:r>
              <a:rPr lang="en-US" baseline="0" dirty="0"/>
              <a:t>Cort</a:t>
            </a:r>
            <a:r>
              <a:rPr lang="en-US" sz="1200" dirty="0"/>
              <a:t>é</a:t>
            </a:r>
            <a:r>
              <a:rPr lang="en-US" baseline="0" dirty="0"/>
              <a:t>s. The map shows the city’s complex system of canals, bridges, and dams, with the Great Temple at the center. Gardens and a zoo are also visible. </a:t>
            </a:r>
            <a:endParaRPr lang="en-US" dirty="0"/>
          </a:p>
        </p:txBody>
      </p:sp>
    </p:spTree>
    <p:extLst>
      <p:ext uri="{BB962C8B-B14F-4D97-AF65-F5344CB8AC3E}">
        <p14:creationId xmlns:p14="http://schemas.microsoft.com/office/powerpoint/2010/main" val="2184248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BF1C97EE-C7C0-48EC-ACA1-FAE08DEBA741}" type="slidenum">
              <a:rPr lang="en-US" smtClean="0">
                <a:solidFill>
                  <a:prstClr val="black"/>
                </a:solidFill>
                <a:latin typeface="Arial" charset="0"/>
              </a:rPr>
              <a:pPr eaLnBrk="1" hangingPunct="1"/>
              <a:t>17</a:t>
            </a:fld>
            <a:endParaRPr lang="en-US" dirty="0">
              <a:solidFill>
                <a:prstClr val="black"/>
              </a:solidFill>
              <a:latin typeface="Arial"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a:t>
            </a:r>
            <a:r>
              <a:rPr lang="en-US" baseline="0" dirty="0" smtClean="0"/>
              <a:t> </a:t>
            </a:r>
            <a:r>
              <a:rPr lang="en-US" baseline="0" dirty="0"/>
              <a:t>modern aerial photograph of the ruins of Pueblo Bonita, in Chaco Canyon in present-day New </a:t>
            </a:r>
            <a:r>
              <a:rPr lang="en-US" baseline="0" dirty="0" smtClean="0"/>
              <a:t>Mexico</a:t>
            </a:r>
          </a:p>
          <a:p>
            <a:endParaRPr lang="en-US" baseline="0" dirty="0" smtClean="0"/>
          </a:p>
          <a:p>
            <a:r>
              <a:rPr lang="en-US" baseline="0" dirty="0" smtClean="0"/>
              <a:t>The </a:t>
            </a:r>
            <a:r>
              <a:rPr lang="en-US" baseline="0" dirty="0"/>
              <a:t>rectangular structures are the foundations of dwellings, and the circular ones are </a:t>
            </a:r>
            <a:r>
              <a:rPr lang="en-US" i="1" baseline="0" dirty="0"/>
              <a:t>kivas</a:t>
            </a:r>
            <a:r>
              <a:rPr lang="en-US" i="0" baseline="0" dirty="0"/>
              <a:t>, or places of religious worship. </a:t>
            </a:r>
            <a:endParaRPr lang="en-US" dirty="0"/>
          </a:p>
        </p:txBody>
      </p:sp>
    </p:spTree>
    <p:extLst>
      <p:ext uri="{BB962C8B-B14F-4D97-AF65-F5344CB8AC3E}">
        <p14:creationId xmlns:p14="http://schemas.microsoft.com/office/powerpoint/2010/main" val="1147925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Cliff </a:t>
            </a:r>
            <a:r>
              <a:rPr lang="en-US" altLang="en-US" baseline="0" dirty="0">
                <a:latin typeface="Arial" panose="020B0604020202020204" pitchFamily="34" charset="0"/>
                <a:ea typeface="ＭＳ Ｐゴシック" panose="020B0600070205080204" pitchFamily="34" charset="-128"/>
              </a:rPr>
              <a:t>dwellings in </a:t>
            </a:r>
            <a:r>
              <a:rPr lang="en-US" altLang="en-US" sz="1200" b="0" kern="0" baseline="0" dirty="0">
                <a:solidFill>
                  <a:schemeClr val="tx2"/>
                </a:solidFill>
                <a:latin typeface="Arial" charset="0"/>
                <a:ea typeface="ＭＳ Ｐゴシック" charset="-128"/>
              </a:rPr>
              <a:t>Ca</a:t>
            </a:r>
            <a:r>
              <a:rPr lang="en-US" sz="1200" dirty="0"/>
              <a:t>ñon de Chelly, in the area of modern-day</a:t>
            </a:r>
            <a:r>
              <a:rPr lang="en-US" sz="1200" baseline="0" dirty="0"/>
              <a:t> Arizona, built sometime between 300 and 1300 and photographed in </a:t>
            </a:r>
            <a:r>
              <a:rPr lang="en-US" sz="1200" baseline="0" dirty="0" smtClean="0"/>
              <a:t>1873</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52833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3C6DB2BD-1A6C-4076-8385-F584E3D51D37}" type="slidenum">
              <a:rPr lang="en-US" smtClean="0">
                <a:solidFill>
                  <a:prstClr val="black"/>
                </a:solidFill>
                <a:latin typeface="Arial" charset="0"/>
              </a:rPr>
              <a:pPr eaLnBrk="1" hangingPunct="1"/>
              <a:t>19</a:t>
            </a:fld>
            <a:endParaRPr lang="en-US" dirty="0">
              <a:solidFill>
                <a:prstClr val="black"/>
              </a:solidFill>
              <a:latin typeface="Arial"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Village</a:t>
            </a:r>
            <a:r>
              <a:rPr lang="en-US" baseline="0" dirty="0"/>
              <a:t> of Secoton, by John White, an English artist who spent a year on the Outer Banks of North Carolina in </a:t>
            </a:r>
            <a:r>
              <a:rPr lang="en-US" baseline="0" dirty="0" smtClean="0"/>
              <a:t>1585</a:t>
            </a:r>
            <a:r>
              <a:rPr lang="en-US" baseline="0" dirty="0" smtClean="0">
                <a:latin typeface="Calibri"/>
              </a:rPr>
              <a:t>–</a:t>
            </a:r>
            <a:r>
              <a:rPr lang="en-US" baseline="0" dirty="0" smtClean="0"/>
              <a:t>1586 </a:t>
            </a:r>
            <a:r>
              <a:rPr lang="en-US" baseline="0" dirty="0"/>
              <a:t>as part of an expedition sponsored by Sir Walter Raleigh. A central street links houses surrounded by fields of corn. In the lower part, dancing Indians take part in a religious ceremony. </a:t>
            </a:r>
            <a:endParaRPr lang="en-US" dirty="0"/>
          </a:p>
        </p:txBody>
      </p:sp>
    </p:spTree>
    <p:extLst>
      <p:ext uri="{BB962C8B-B14F-4D97-AF65-F5344CB8AC3E}">
        <p14:creationId xmlns:p14="http://schemas.microsoft.com/office/powerpoint/2010/main" val="2815748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95AB3706-5A06-4352-8A16-B4F64F456BD0}" type="slidenum">
              <a:rPr lang="en-US" smtClean="0">
                <a:latin typeface="Arial" charset="0"/>
              </a:rPr>
              <a:pPr eaLnBrk="1" hangingPunct="1"/>
              <a:t>20</a:t>
            </a:fld>
            <a:endParaRPr lang="en-US" dirty="0">
              <a:latin typeface="Arial"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100" dirty="0"/>
              <a:t>Despite their diversity, North American Indian societies did have some common characteristics. Their religions and religious practices were often directly related to farming and hunting; plants</a:t>
            </a:r>
            <a:r>
              <a:rPr lang="en-US" sz="1100" baseline="0" dirty="0"/>
              <a:t>, animals, and </a:t>
            </a:r>
            <a:r>
              <a:rPr lang="en-US" sz="1100" dirty="0"/>
              <a:t>nonliving things,</a:t>
            </a:r>
            <a:r>
              <a:rPr lang="en-US" sz="1100" baseline="0" dirty="0"/>
              <a:t> such as water and wind, were invested </a:t>
            </a:r>
            <a:r>
              <a:rPr lang="en-US" sz="1100" dirty="0"/>
              <a:t>with spiritual power;</a:t>
            </a:r>
            <a:r>
              <a:rPr lang="en-US" sz="1100" baseline="0" dirty="0"/>
              <a:t> distinct ideas of defined membership also developed within and across communities</a:t>
            </a:r>
            <a:r>
              <a:rPr lang="en-US" sz="1100" dirty="0"/>
              <a:t>. Each Indian society respected and gave authority to shamans,</a:t>
            </a:r>
            <a:r>
              <a:rPr lang="en-US" sz="1100" baseline="0" dirty="0"/>
              <a:t> medicine men, and other religious leaders</a:t>
            </a:r>
            <a:r>
              <a:rPr lang="en-US" sz="1100" dirty="0"/>
              <a:t> who seemed to have spiritual or supernatural powers. While most of their religions, like those of Europe, held that a single creator was at the top of the spiritual order, they did not distinguish sharply between the natural and supernatural or the secular and religious.</a:t>
            </a:r>
          </a:p>
          <a:p>
            <a:pPr eaLnBrk="1" hangingPunct="1"/>
            <a:endParaRPr lang="en-US" sz="1100" dirty="0"/>
          </a:p>
          <a:p>
            <a:pPr eaLnBrk="1" hangingPunct="1"/>
            <a:r>
              <a:rPr lang="en-US" sz="1100" dirty="0"/>
              <a:t>Unlike the Europeans, North American Indian societies did not treat land as a commodity to be owned privately by individuals, but instead had family- and communal-based notions of property. Although tribes and groups had systems of social status, Indians did not devote themselves to accumulating wealth and material goods, and Indian trading was as much a social and cultural practice, emphasizing generosity and gift-giving, as an economic exchange.</a:t>
            </a:r>
          </a:p>
          <a:p>
            <a:pPr eaLnBrk="1" hangingPunct="1"/>
            <a:endParaRPr lang="en-US" sz="1100" dirty="0"/>
          </a:p>
          <a:p>
            <a:pPr eaLnBrk="1" hangingPunct="1"/>
            <a:r>
              <a:rPr lang="en-US" sz="1100" dirty="0"/>
              <a:t>Relations between men and women were also markedly different from those of Europeans. Most but not all North American Indian societies were matrilineal, and in some groups it was possible for women to own property, engage in premarital sex, divorce their husbands, take part in religious ceremonies, and help select male tribal leaders. Men assumed political leadership, and proved their masculinity by engaging in hunting, agriculture, or warfare.</a:t>
            </a:r>
          </a:p>
        </p:txBody>
      </p:sp>
    </p:spTree>
    <p:extLst>
      <p:ext uri="{BB962C8B-B14F-4D97-AF65-F5344CB8AC3E}">
        <p14:creationId xmlns:p14="http://schemas.microsoft.com/office/powerpoint/2010/main" val="2219802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21D703C5-699D-4397-84AA-CA7318E3D3ED}" type="slidenum">
              <a:rPr lang="en-US" smtClean="0">
                <a:solidFill>
                  <a:prstClr val="black"/>
                </a:solidFill>
                <a:latin typeface="Arial" charset="0"/>
              </a:rPr>
              <a:pPr eaLnBrk="1" hangingPunct="1"/>
              <a:t>21</a:t>
            </a:fld>
            <a:endParaRPr lang="en-US" dirty="0">
              <a:solidFill>
                <a:prstClr val="black"/>
              </a:solidFill>
              <a:latin typeface="Arial"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 Catawba map illustrates the differences</a:t>
            </a:r>
            <a:r>
              <a:rPr lang="en-US" baseline="0" dirty="0"/>
              <a:t> between Indian and European conceptions of landed property. The map depicts not possession of a specific territory, but trade and diplomatic connections between various native groups and with the colony of Virginia, represented by the rectangle on the lower right. The map, inscribed on deerskin, was originally presented by Indian chiefs to Governor Francis Nicholson of South Carolina in 1721. This copy, the only version that survives, was made by the governor for the authorities in London. It added English labels that conveyed what the Indians had related orally with the gift. </a:t>
            </a:r>
            <a:endParaRPr lang="en-US" dirty="0"/>
          </a:p>
        </p:txBody>
      </p:sp>
    </p:spTree>
    <p:extLst>
      <p:ext uri="{BB962C8B-B14F-4D97-AF65-F5344CB8AC3E}">
        <p14:creationId xmlns:p14="http://schemas.microsoft.com/office/powerpoint/2010/main" val="41015160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C939ADF3-3D0D-4E0E-B032-50E30A961D86}" type="slidenum">
              <a:rPr lang="en-US" smtClean="0">
                <a:latin typeface="Arial" charset="0"/>
              </a:rPr>
              <a:pPr eaLnBrk="1" hangingPunct="1"/>
              <a:t>22</a:t>
            </a:fld>
            <a:endParaRPr lang="en-US" dirty="0">
              <a:latin typeface="Arial"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Europeans first tended to see Indians as either “noble savages” or uncivilized and brutal inferior barbarians. Over time, negative images of the Indians came to dominate Europeans’ views of indigenous peoples, with Europeans focusing on natives’ apparent lack of religion, land-use practices, and gender relations as the basis for their relative inferiority. Indians were seen as devilish heathens, as people who didn’t use the land properly (which in the eyes of the English, French, and Dutch, justified their expropriation of the land), and as people who subverted European gender roles by allowing weak men to engage in “leisure” activities like hunting and fishing, leaving agricultural work to native women, who, Europeans believed, belonged in the home. Europeans connected women’s agricultural labor to</a:t>
            </a:r>
            <a:r>
              <a:rPr lang="en-US" baseline="0" dirty="0"/>
              <a:t> a lack of freedom, and men’s hunting to laziness and weakness. </a:t>
            </a:r>
            <a:endParaRPr lang="en-US" dirty="0"/>
          </a:p>
        </p:txBody>
      </p:sp>
    </p:spTree>
    <p:extLst>
      <p:ext uri="{BB962C8B-B14F-4D97-AF65-F5344CB8AC3E}">
        <p14:creationId xmlns:p14="http://schemas.microsoft.com/office/powerpoint/2010/main" val="212625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23</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Indians fishing, in a 1585 drawing by John</a:t>
            </a:r>
            <a:r>
              <a:rPr lang="en-US" baseline="0" dirty="0"/>
              <a:t> White. The canoe is filled with fish, while two men harpoon others in the background. Among the wildlife illustrated are hammerhead sharks and catfish. </a:t>
            </a:r>
            <a:endParaRPr lang="en-US" dirty="0"/>
          </a:p>
        </p:txBody>
      </p:sp>
    </p:spTree>
    <p:extLst>
      <p:ext uri="{BB962C8B-B14F-4D97-AF65-F5344CB8AC3E}">
        <p14:creationId xmlns:p14="http://schemas.microsoft.com/office/powerpoint/2010/main" val="39747556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1B82A12D-D7EF-451D-98F8-965E92C8A6FA}" type="slidenum">
              <a:rPr lang="en-US" smtClean="0">
                <a:solidFill>
                  <a:prstClr val="black"/>
                </a:solidFill>
                <a:latin typeface="Arial" charset="0"/>
              </a:rPr>
              <a:pPr eaLnBrk="1" hangingPunct="1"/>
              <a:t>24</a:t>
            </a:fld>
            <a:endParaRPr lang="en-US" dirty="0">
              <a:solidFill>
                <a:prstClr val="black"/>
              </a:solidFill>
              <a:latin typeface="Arial"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 seventeenth-century</a:t>
            </a:r>
            <a:r>
              <a:rPr lang="en-US" baseline="0" dirty="0"/>
              <a:t> engraving by a French Jesuit priest illustrates many Europeans’ view of Indian religion. A demon hovers over an Iroquois longhouse, suggesting that Indians worship the devil. </a:t>
            </a:r>
            <a:endParaRPr lang="en-US" dirty="0"/>
          </a:p>
        </p:txBody>
      </p:sp>
    </p:spTree>
    <p:extLst>
      <p:ext uri="{BB962C8B-B14F-4D97-AF65-F5344CB8AC3E}">
        <p14:creationId xmlns:p14="http://schemas.microsoft.com/office/powerpoint/2010/main" val="1337732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09443" indent="-272863" eaLnBrk="0" hangingPunct="0">
              <a:defRPr>
                <a:solidFill>
                  <a:schemeClr val="tx1"/>
                </a:solidFill>
                <a:latin typeface="Arial" charset="0"/>
                <a:ea typeface="ＭＳ Ｐゴシック" charset="-128"/>
              </a:defRPr>
            </a:lvl2pPr>
            <a:lvl3pPr marL="1091451" indent="-218290" eaLnBrk="0" hangingPunct="0">
              <a:defRPr>
                <a:solidFill>
                  <a:schemeClr val="tx1"/>
                </a:solidFill>
                <a:latin typeface="Arial" charset="0"/>
                <a:ea typeface="ＭＳ Ｐゴシック" charset="-128"/>
              </a:defRPr>
            </a:lvl3pPr>
            <a:lvl4pPr marL="1528031" indent="-218290" eaLnBrk="0" hangingPunct="0">
              <a:defRPr>
                <a:solidFill>
                  <a:schemeClr val="tx1"/>
                </a:solidFill>
                <a:latin typeface="Arial" charset="0"/>
                <a:ea typeface="ＭＳ Ｐゴシック" charset="-128"/>
              </a:defRPr>
            </a:lvl4pPr>
            <a:lvl5pPr marL="1964611" indent="-218290" eaLnBrk="0" hangingPunct="0">
              <a:defRPr>
                <a:solidFill>
                  <a:schemeClr val="tx1"/>
                </a:solidFill>
                <a:latin typeface="Arial" charset="0"/>
                <a:ea typeface="ＭＳ Ｐゴシック" charset="-128"/>
              </a:defRPr>
            </a:lvl5pPr>
            <a:lvl6pPr marL="2401192" indent="-218290" eaLnBrk="0" fontAlgn="base" hangingPunct="0">
              <a:spcBef>
                <a:spcPct val="0"/>
              </a:spcBef>
              <a:spcAft>
                <a:spcPct val="0"/>
              </a:spcAft>
              <a:defRPr>
                <a:solidFill>
                  <a:schemeClr val="tx1"/>
                </a:solidFill>
                <a:latin typeface="Arial" charset="0"/>
                <a:ea typeface="ＭＳ Ｐゴシック" charset="-128"/>
              </a:defRPr>
            </a:lvl6pPr>
            <a:lvl7pPr marL="2837772" indent="-218290" eaLnBrk="0" fontAlgn="base" hangingPunct="0">
              <a:spcBef>
                <a:spcPct val="0"/>
              </a:spcBef>
              <a:spcAft>
                <a:spcPct val="0"/>
              </a:spcAft>
              <a:defRPr>
                <a:solidFill>
                  <a:schemeClr val="tx1"/>
                </a:solidFill>
                <a:latin typeface="Arial" charset="0"/>
                <a:ea typeface="ＭＳ Ｐゴシック" charset="-128"/>
              </a:defRPr>
            </a:lvl7pPr>
            <a:lvl8pPr marL="3274352" indent="-218290" eaLnBrk="0" fontAlgn="base" hangingPunct="0">
              <a:spcBef>
                <a:spcPct val="0"/>
              </a:spcBef>
              <a:spcAft>
                <a:spcPct val="0"/>
              </a:spcAft>
              <a:defRPr>
                <a:solidFill>
                  <a:schemeClr val="tx1"/>
                </a:solidFill>
                <a:latin typeface="Arial" charset="0"/>
                <a:ea typeface="ＭＳ Ｐゴシック" charset="-128"/>
              </a:defRPr>
            </a:lvl8pPr>
            <a:lvl9pPr marL="3710932" indent="-21829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B76904B6-82A0-4982-AD97-F455A2C45F94}" type="slidenum">
              <a:rPr lang="en-US" smtClean="0"/>
              <a:pPr eaLnBrk="1" hangingPunct="1"/>
              <a:t>25</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The purpose of the focus questions is to help students find larger themes and structures to bring the historical evidence, events, and examples together for a connected thematic purpose.</a:t>
            </a:r>
          </a:p>
          <a:p>
            <a:pPr eaLnBrk="1" hangingPunct="1"/>
            <a:endParaRPr lang="en-US" dirty="0"/>
          </a:p>
          <a:p>
            <a:pPr eaLnBrk="1" hangingPunct="1"/>
            <a:r>
              <a:rPr lang="en-US" dirty="0"/>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951820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1ECA3F61-D9B2-4318-9ED5-FC75F9CBFAD1}" type="slidenum">
              <a:rPr lang="en-US" smtClean="0">
                <a:latin typeface="Arial" charset="0"/>
              </a:rPr>
              <a:pPr eaLnBrk="1" hangingPunct="1"/>
              <a:t>26</a:t>
            </a:fld>
            <a:endParaRPr lang="en-US" dirty="0">
              <a:latin typeface="Arial"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Some Europeans saw Native Americans as embodying freedom and liberty as Europeans understood the terms, but most soon thought that such notions of “freedom” were foreign to native societies. Europeans believed that Indians were savages in part because they did not seem to have governments or legal systems, lacking the respect for authority, discipline, and order that Europeans believed marked their civilizations. The modern idea of freedom as personal independence, often based on the ownership of private property, meant little in most Indian societies. But Indians had their own ideas of freedom, as is evident in the practice of small-scale slavery in some Indian groups (although buying and selling slaves was unknown), and in their resistance to enslavement by Europeans. </a:t>
            </a:r>
          </a:p>
          <a:p>
            <a:pPr eaLnBrk="1" hangingPunct="1"/>
            <a:endParaRPr lang="en-US" dirty="0"/>
          </a:p>
          <a:p>
            <a:pPr eaLnBrk="1" hangingPunct="1"/>
            <a:r>
              <a:rPr lang="en-US" dirty="0"/>
              <a:t>Although Indians respected individual thought and judgment that conflicted with group decisions, Indians generally emphasized commitment to family and community, group autonomy and self-determination, and mutual obligations accompanied by belonging and connectedness over individual freedom. </a:t>
            </a:r>
          </a:p>
        </p:txBody>
      </p:sp>
    </p:spTree>
    <p:extLst>
      <p:ext uri="{BB962C8B-B14F-4D97-AF65-F5344CB8AC3E}">
        <p14:creationId xmlns:p14="http://schemas.microsoft.com/office/powerpoint/2010/main" val="32866602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C35EF8D9-3641-4635-8549-39182FC66777}" type="slidenum">
              <a:rPr lang="en-US" smtClean="0">
                <a:solidFill>
                  <a:prstClr val="black"/>
                </a:solidFill>
                <a:latin typeface="Arial" charset="0"/>
              </a:rPr>
              <a:pPr eaLnBrk="1" hangingPunct="1"/>
              <a:t>27</a:t>
            </a:fld>
            <a:endParaRPr lang="en-US" dirty="0">
              <a:solidFill>
                <a:prstClr val="black"/>
              </a:solidFill>
              <a:latin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Indian women planting crops while men break the sod. An engraving by Theodor</a:t>
            </a:r>
            <a:r>
              <a:rPr lang="en-US" baseline="0" dirty="0"/>
              <a:t> de Bry, based on a painting by Jacques Le Moyne de Morgues. Morgues was part of an expedition of French Huguenots to Florida in 1564; he escaped when the Spanish destroyed the outpost in the following year. </a:t>
            </a:r>
            <a:endParaRPr lang="en-US" dirty="0"/>
          </a:p>
        </p:txBody>
      </p:sp>
    </p:spTree>
    <p:extLst>
      <p:ext uri="{BB962C8B-B14F-4D97-AF65-F5344CB8AC3E}">
        <p14:creationId xmlns:p14="http://schemas.microsoft.com/office/powerpoint/2010/main" val="3435142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5CCB3C69-AD71-4379-BED4-8023132F837C}" type="slidenum">
              <a:rPr lang="en-US" smtClean="0">
                <a:latin typeface="Arial" charset="0"/>
              </a:rPr>
              <a:pPr eaLnBrk="1" hangingPunct="1"/>
              <a:t>28</a:t>
            </a:fld>
            <a:endParaRPr lang="en-US" dirty="0">
              <a:latin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dirty="0"/>
              <a:t>When Europeans colonized the New World, they had multiple ideas of freedom as a collection of rights and privileges, many of which were reserved for a small portion of the population. One important idea of freedom was religious or moral, based on an individual’s decision to subordinate himself to the Christian God. This was not the same as modern notions of religious freedom or tolerance. Each European country had an established church, and their governments often suppressed or heavily regulated other Christian and non-Christian groups.</a:t>
            </a:r>
          </a:p>
          <a:p>
            <a:pPr eaLnBrk="1" hangingPunct="1"/>
            <a:endParaRPr lang="en-US" sz="1200" dirty="0"/>
          </a:p>
          <a:p>
            <a:pPr eaLnBrk="1" hangingPunct="1"/>
            <a:r>
              <a:rPr lang="en-US" sz="1200" dirty="0"/>
              <a:t>Secular ideas of freedom located liberty in individual obedience to law and acceptance of one’s rank and its duties within a rigid and extensive social hierarchy, ranging from urban poor and rural peasants at the bottom, to church officials, hereditary aristocrats and nobles, and kings and other members of monarchies at the top. Inequality was built into all social relations; the king ruled by divine right, and superiors demanded deference from their social inferiors. In families, men had authority over their “dependent” women and children, whose legal identities were subsumed by that of the male. Women could not own property, control their wages, write separate wills, or even—in most cases—divorce, and husbands had rights to their wives’ labor and bodies.</a:t>
            </a:r>
          </a:p>
          <a:p>
            <a:pPr eaLnBrk="1" hangingPunct="1"/>
            <a:endParaRPr lang="en-US" sz="1200" dirty="0"/>
          </a:p>
          <a:p>
            <a:pPr eaLnBrk="1" hangingPunct="1"/>
            <a:r>
              <a:rPr lang="en-US" sz="1200" dirty="0"/>
              <a:t>Few men enjoyed the freedom derived from economic independence, usually land ownership, and property qualifications for voting meant that few men could vote. Modern civil liberties such as freedom of religion and speech did not exist. Workers who defied employers and labor contracts suffered harsh criminal penalties. Yet each European country that colonized the New World claimed to be spreading freedom for themselves and the Indians.</a:t>
            </a:r>
          </a:p>
          <a:p>
            <a:pPr eaLnBrk="1" hangingPunct="1"/>
            <a:endParaRPr lang="en-US" sz="1200" dirty="0"/>
          </a:p>
        </p:txBody>
      </p:sp>
    </p:spTree>
    <p:extLst>
      <p:ext uri="{BB962C8B-B14F-4D97-AF65-F5344CB8AC3E}">
        <p14:creationId xmlns:p14="http://schemas.microsoft.com/office/powerpoint/2010/main" val="34353182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29</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The </a:t>
            </a:r>
            <a:r>
              <a:rPr lang="en-US" altLang="en-US" baseline="0" dirty="0">
                <a:latin typeface="Arial" panose="020B0604020202020204" pitchFamily="34" charset="0"/>
                <a:ea typeface="ＭＳ Ｐゴシック" panose="020B0600070205080204" pitchFamily="34" charset="-128"/>
              </a:rPr>
              <a:t>title page of </a:t>
            </a:r>
            <a:r>
              <a:rPr lang="en-US" altLang="en-US" i="1" baseline="0" dirty="0">
                <a:latin typeface="Arial" panose="020B0604020202020204" pitchFamily="34" charset="0"/>
                <a:ea typeface="ＭＳ Ｐゴシック" panose="020B0600070205080204" pitchFamily="34" charset="-128"/>
              </a:rPr>
              <a:t>The Great Voyage to the Country of the Hurons</a:t>
            </a:r>
            <a:r>
              <a:rPr lang="en-US" altLang="en-US" i="0" baseline="0" dirty="0">
                <a:latin typeface="Arial" panose="020B0604020202020204" pitchFamily="34" charset="0"/>
                <a:ea typeface="ＭＳ Ｐゴシック" panose="020B0600070205080204" pitchFamily="34" charset="-128"/>
              </a:rPr>
              <a:t>, published in Paris in 1632 by Gabriel Sagard, one of the first missionaries to New France, includes images of Native Americans and Catholic friars. Father Sagard also produced a dictionary of the Huron language. </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554074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09443" indent="-272863" eaLnBrk="0" hangingPunct="0">
              <a:defRPr>
                <a:solidFill>
                  <a:schemeClr val="tx1"/>
                </a:solidFill>
                <a:latin typeface="Arial" charset="0"/>
                <a:ea typeface="ＭＳ Ｐゴシック" charset="-128"/>
              </a:defRPr>
            </a:lvl2pPr>
            <a:lvl3pPr marL="1091451" indent="-218290" eaLnBrk="0" hangingPunct="0">
              <a:defRPr>
                <a:solidFill>
                  <a:schemeClr val="tx1"/>
                </a:solidFill>
                <a:latin typeface="Arial" charset="0"/>
                <a:ea typeface="ＭＳ Ｐゴシック" charset="-128"/>
              </a:defRPr>
            </a:lvl3pPr>
            <a:lvl4pPr marL="1528031" indent="-218290" eaLnBrk="0" hangingPunct="0">
              <a:defRPr>
                <a:solidFill>
                  <a:schemeClr val="tx1"/>
                </a:solidFill>
                <a:latin typeface="Arial" charset="0"/>
                <a:ea typeface="ＭＳ Ｐゴシック" charset="-128"/>
              </a:defRPr>
            </a:lvl4pPr>
            <a:lvl5pPr marL="1964611" indent="-218290" eaLnBrk="0" hangingPunct="0">
              <a:defRPr>
                <a:solidFill>
                  <a:schemeClr val="tx1"/>
                </a:solidFill>
                <a:latin typeface="Arial" charset="0"/>
                <a:ea typeface="ＭＳ Ｐゴシック" charset="-128"/>
              </a:defRPr>
            </a:lvl5pPr>
            <a:lvl6pPr marL="2401192" indent="-218290" eaLnBrk="0" fontAlgn="base" hangingPunct="0">
              <a:spcBef>
                <a:spcPct val="0"/>
              </a:spcBef>
              <a:spcAft>
                <a:spcPct val="0"/>
              </a:spcAft>
              <a:defRPr>
                <a:solidFill>
                  <a:schemeClr val="tx1"/>
                </a:solidFill>
                <a:latin typeface="Arial" charset="0"/>
                <a:ea typeface="ＭＳ Ｐゴシック" charset="-128"/>
              </a:defRPr>
            </a:lvl6pPr>
            <a:lvl7pPr marL="2837772" indent="-218290" eaLnBrk="0" fontAlgn="base" hangingPunct="0">
              <a:spcBef>
                <a:spcPct val="0"/>
              </a:spcBef>
              <a:spcAft>
                <a:spcPct val="0"/>
              </a:spcAft>
              <a:defRPr>
                <a:solidFill>
                  <a:schemeClr val="tx1"/>
                </a:solidFill>
                <a:latin typeface="Arial" charset="0"/>
                <a:ea typeface="ＭＳ Ｐゴシック" charset="-128"/>
              </a:defRPr>
            </a:lvl7pPr>
            <a:lvl8pPr marL="3274352" indent="-218290" eaLnBrk="0" fontAlgn="base" hangingPunct="0">
              <a:spcBef>
                <a:spcPct val="0"/>
              </a:spcBef>
              <a:spcAft>
                <a:spcPct val="0"/>
              </a:spcAft>
              <a:defRPr>
                <a:solidFill>
                  <a:schemeClr val="tx1"/>
                </a:solidFill>
                <a:latin typeface="Arial" charset="0"/>
                <a:ea typeface="ＭＳ Ｐゴシック" charset="-128"/>
              </a:defRPr>
            </a:lvl8pPr>
            <a:lvl9pPr marL="3710932" indent="-21829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B76904B6-82A0-4982-AD97-F455A2C45F94}" type="slidenum">
              <a:rPr lang="en-US" smtClean="0"/>
              <a:pPr eaLnBrk="1" hangingPunct="1"/>
              <a:t>30</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The purpose of the focus questions is to help students find larger themes and structures to bring the historical evidence, events, and examples together for a connected thematic purpose.</a:t>
            </a:r>
          </a:p>
          <a:p>
            <a:pPr eaLnBrk="1" hangingPunct="1"/>
            <a:endParaRPr lang="en-US" dirty="0"/>
          </a:p>
          <a:p>
            <a:pPr eaLnBrk="1" hangingPunct="1"/>
            <a:r>
              <a:rPr lang="en-US" dirty="0"/>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15626731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41951F27-CB7A-44B4-9DA6-34FED24881A9}" type="slidenum">
              <a:rPr lang="en-US" smtClean="0">
                <a:latin typeface="Arial" charset="0"/>
              </a:rPr>
              <a:pPr eaLnBrk="1" hangingPunct="1"/>
              <a:t>31</a:t>
            </a:fld>
            <a:endParaRPr lang="en-US" dirty="0">
              <a:latin typeface="Arial"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dirty="0"/>
              <a:t>Europeans “discovered” the Americas only because they were interested in finding a sea route to India, China, and the islands of the East Indies, which had long been the basis of a lucrative land-based trade in silk, tea, spices, porcelain, and other luxury goods. In the early fifteenth century, a large Chinese naval expedition intended to show China’s power went all the way to East Africa and could have gone </a:t>
            </a:r>
            <a:r>
              <a:rPr lang="en-US" sz="1000" dirty="0" smtClean="0"/>
              <a:t>farther </a:t>
            </a:r>
            <a:r>
              <a:rPr lang="en-US" sz="1000" dirty="0"/>
              <a:t>west to the Americas, but the Chinese were uninterested in establishing a maritime empire.</a:t>
            </a:r>
          </a:p>
          <a:p>
            <a:pPr eaLnBrk="1" hangingPunct="1"/>
            <a:endParaRPr lang="en-US" sz="1000" dirty="0"/>
          </a:p>
          <a:p>
            <a:pPr eaLnBrk="1" hangingPunct="1"/>
            <a:r>
              <a:rPr lang="en-US" sz="1000" dirty="0"/>
              <a:t>The Portuguese,</a:t>
            </a:r>
            <a:r>
              <a:rPr lang="en-US" sz="1000" baseline="0" dirty="0"/>
              <a:t> </a:t>
            </a:r>
            <a:r>
              <a:rPr lang="en-US" sz="1000" baseline="0" dirty="0" smtClean="0"/>
              <a:t>benefiting </a:t>
            </a:r>
            <a:r>
              <a:rPr lang="en-US" sz="1000" baseline="0" dirty="0"/>
              <a:t>from new sailing/navigation techniques, first explored the Atlantic by making their way down the western coast of Africa. Sailing in recently developed ships called “caravels” that were capable of long-distance travel, they encountered powerful African kingdoms as they made their way </a:t>
            </a:r>
            <a:r>
              <a:rPr lang="en-US" sz="1000" baseline="0" dirty="0" smtClean="0"/>
              <a:t>south</a:t>
            </a:r>
            <a:r>
              <a:rPr lang="en-US" sz="1000" baseline="0" dirty="0"/>
              <a:t>. Along the way, they also began establishing</a:t>
            </a:r>
            <a:r>
              <a:rPr lang="en-US" sz="1000" dirty="0"/>
              <a:t> small colonies on islands in the Atlantic off the African coast</a:t>
            </a:r>
            <a:r>
              <a:rPr lang="en-US" sz="1000" dirty="0">
                <a:cs typeface="Arial" charset="0"/>
              </a:rPr>
              <a:t>—</a:t>
            </a:r>
            <a:r>
              <a:rPr lang="en-US" sz="1000" dirty="0"/>
              <a:t>the first sugar plantations based on slavery in the Atlantic world. Furthermore, sailors hoped to find the African source of the gold</a:t>
            </a:r>
            <a:r>
              <a:rPr lang="en-US" sz="1000" baseline="0" dirty="0"/>
              <a:t> trade that had provided Europe with most of its supply of the precious metal. </a:t>
            </a:r>
            <a:r>
              <a:rPr lang="en-US" sz="1000" dirty="0"/>
              <a:t>By 1498, the Portuguese had explored the Indian coast, and they soon established a maritime empire with trading outposts throughout Africa, India, southern China, and Indonesia.</a:t>
            </a:r>
          </a:p>
          <a:p>
            <a:pPr eaLnBrk="1" hangingPunct="1"/>
            <a:endParaRPr lang="en-US" sz="1000" dirty="0"/>
          </a:p>
          <a:p>
            <a:pPr eaLnBrk="1" hangingPunct="1"/>
            <a:r>
              <a:rPr lang="en-US" sz="1000" dirty="0"/>
              <a:t>Until 1434, Europeans had never seen the coast of Sub-Saharan</a:t>
            </a:r>
            <a:r>
              <a:rPr lang="en-US" sz="1000" baseline="0" dirty="0"/>
              <a:t> Africa, including the forest kingdoms south of Mali that were the source of the gold trade. A Portuguese ship that returned with a sprig of rosemary from West Africa proved that the trip could be made. By 1485, they reached Benin, and began establishing fortified trading posts called “factories,” in reference to the merchants there called “factors.” That trade activity inspired other European nations to follow soon thereafter. In addition to outposts on the continent, the Portuguese colonized many of the islands off the coast where they would establish sugar plantations worked by native and African slaves. </a:t>
            </a:r>
            <a:endParaRPr lang="en-US" sz="1000" dirty="0"/>
          </a:p>
          <a:p>
            <a:pPr eaLnBrk="1" hangingPunct="1"/>
            <a:endParaRPr lang="en-US" sz="1000" dirty="0"/>
          </a:p>
          <a:p>
            <a:pPr eaLnBrk="1" hangingPunct="1"/>
            <a:r>
              <a:rPr lang="en-US" sz="1000" dirty="0"/>
              <a:t>Although slavery existed in Africa before the Europeans came, Africans enslaved other Africans who were criminals, debtors, or captives in war. They worked in households and families, had some rights, and could become free. African slavery was only one of several forms of labor and was not the basis of African economies. With the Portuguese and other Europeans in Africa by the end of the fifteenth century, slavery became purely economic, and a large, accelerated slave trade developed within and beyond Africa. During the last half of the</a:t>
            </a:r>
            <a:r>
              <a:rPr lang="en-US" sz="1000" baseline="0" dirty="0"/>
              <a:t> fifteenth century, at least 100,000 slaves were transported to Spain and Portugal, and in 1502, the first slaves were taken to the Caribbean. After reaching West Africa, Portuguese explorers pushed </a:t>
            </a:r>
            <a:r>
              <a:rPr lang="en-US" sz="1000" baseline="0" dirty="0" smtClean="0"/>
              <a:t>farther </a:t>
            </a:r>
            <a:r>
              <a:rPr lang="en-US" sz="1000" baseline="0" dirty="0"/>
              <a:t>south. Bartholomeu Dias reached the Cape of Good Hope in 1487, and Vasco da Gama rounded it to India in 1498. The route replaced the Italian city-states as the primary hub of trade with the East only shortly after Columbus discovered what he believed to be a new westerly route to India. </a:t>
            </a:r>
          </a:p>
          <a:p>
            <a:pPr eaLnBrk="1" hangingPunct="1"/>
            <a:endParaRPr lang="en-US" sz="1000" baseline="0" dirty="0"/>
          </a:p>
          <a:p>
            <a:pPr eaLnBrk="1" hangingPunct="1"/>
            <a:r>
              <a:rPr lang="en-US" sz="1000" baseline="0" dirty="0"/>
              <a:t>Columbus was a seasoned Mediterranean and North Atlantic sailor from Genoa, who unlike popular belief, knew the Earth was round, only he underestimated its size. Europeans were unaware of the massive American continents between Europe and Asia; brief Viking travels to North America had been forgotten in all but Norse legend shortly after their outposts were abandoned. Columbus was motivated by religious and economic motives; he hoped to convert Asian peoples to Christianity, and renew European efforts to retake Jerusalem from Muslim control. Though he had trouble gaining financial support for his travels, King Ferdinand and Queen Isabella of the newly united Spain decided to back his venture after completion of the “Reconquista,” in which the Moors were driven from Spain. He sailed with royal letters granting permission to make trade agreements with Asian rulers, and endorsements from bankers and merchants, all of whom desired to circumvent Muslim trade monopolies with the east. </a:t>
            </a:r>
            <a:endParaRPr lang="en-US" sz="1000" dirty="0"/>
          </a:p>
        </p:txBody>
      </p:sp>
    </p:spTree>
    <p:extLst>
      <p:ext uri="{BB962C8B-B14F-4D97-AF65-F5344CB8AC3E}">
        <p14:creationId xmlns:p14="http://schemas.microsoft.com/office/powerpoint/2010/main" val="2232401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D492890B-3D30-485C-96BE-A6E58576DFBA}" type="slidenum">
              <a:rPr lang="en-US" smtClean="0">
                <a:latin typeface="Arial" charset="0"/>
              </a:rPr>
              <a:pPr eaLnBrk="1" hangingPunct="1"/>
              <a:t>32</a:t>
            </a:fld>
            <a:endParaRPr lang="en-US" dirty="0">
              <a:latin typeface="Arial"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In the fifteenth century, the world known to Europeans was limited to Europe,</a:t>
            </a:r>
            <a:r>
              <a:rPr lang="en-US" baseline="0" dirty="0"/>
              <a:t> parts of Africa, and Asia. Explorers from Portugal sought to find a sea route to the East in order to circumvent the Italian city-states and Middle Eastern rulers who controlled the overland trade. </a:t>
            </a:r>
            <a:endParaRPr lang="en-US" dirty="0"/>
          </a:p>
        </p:txBody>
      </p:sp>
    </p:spTree>
    <p:extLst>
      <p:ext uri="{BB962C8B-B14F-4D97-AF65-F5344CB8AC3E}">
        <p14:creationId xmlns:p14="http://schemas.microsoft.com/office/powerpoint/2010/main" val="4967300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Sankore </a:t>
            </a:r>
            <a:r>
              <a:rPr lang="en-US" altLang="en-US" baseline="0" dirty="0">
                <a:latin typeface="Arial" panose="020B0604020202020204" pitchFamily="34" charset="0"/>
                <a:ea typeface="ＭＳ Ｐゴシック" panose="020B0600070205080204" pitchFamily="34" charset="-128"/>
              </a:rPr>
              <a:t>University in Timbuktu, in present-day Mali, was one of the great Islamic centers of learning in fourteenth-century Africa. </a:t>
            </a:r>
          </a:p>
        </p:txBody>
      </p:sp>
    </p:spTree>
    <p:extLst>
      <p:ext uri="{BB962C8B-B14F-4D97-AF65-F5344CB8AC3E}">
        <p14:creationId xmlns:p14="http://schemas.microsoft.com/office/powerpoint/2010/main" val="1348296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 </a:t>
            </a:r>
            <a:r>
              <a:rPr lang="en-US" altLang="en-US" baseline="0" dirty="0">
                <a:latin typeface="Arial" panose="020B0604020202020204" pitchFamily="34" charset="0"/>
                <a:ea typeface="ＭＳ Ｐゴシック" panose="020B0600070205080204" pitchFamily="34" charset="-128"/>
              </a:rPr>
              <a:t>detail from the </a:t>
            </a:r>
            <a:r>
              <a:rPr lang="en-US" altLang="en-US" i="1" baseline="0" dirty="0">
                <a:latin typeface="Arial" panose="020B0604020202020204" pitchFamily="34" charset="0"/>
                <a:ea typeface="ＭＳ Ｐゴシック" panose="020B0600070205080204" pitchFamily="34" charset="-128"/>
              </a:rPr>
              <a:t>Cantino World Map</a:t>
            </a:r>
            <a:r>
              <a:rPr lang="en-US" altLang="en-US" i="0" baseline="0" dirty="0">
                <a:latin typeface="Arial" panose="020B0604020202020204" pitchFamily="34" charset="0"/>
                <a:ea typeface="ＭＳ Ｐゴシック" panose="020B0600070205080204" pitchFamily="34" charset="-128"/>
              </a:rPr>
              <a:t> depicting the western coast of Africa at the beginning of the Atlantic slave trade. Created by an anonymous Portuguese mapmaker in 1502, the map included Europe, Africa, and a small part of the Western Hemisphere, described as “the islands lately discovered in the parts of India.” It was smuggled out of Portugal by Alberto Cantino, a diplomat representing an Italian city-state. </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65179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09443" indent="-272863" eaLnBrk="0" hangingPunct="0">
              <a:defRPr>
                <a:solidFill>
                  <a:schemeClr val="tx1"/>
                </a:solidFill>
                <a:latin typeface="Arial" charset="0"/>
                <a:ea typeface="ＭＳ Ｐゴシック" charset="-128"/>
              </a:defRPr>
            </a:lvl2pPr>
            <a:lvl3pPr marL="1091451" indent="-218290" eaLnBrk="0" hangingPunct="0">
              <a:defRPr>
                <a:solidFill>
                  <a:schemeClr val="tx1"/>
                </a:solidFill>
                <a:latin typeface="Arial" charset="0"/>
                <a:ea typeface="ＭＳ Ｐゴシック" charset="-128"/>
              </a:defRPr>
            </a:lvl3pPr>
            <a:lvl4pPr marL="1528031" indent="-218290" eaLnBrk="0" hangingPunct="0">
              <a:defRPr>
                <a:solidFill>
                  <a:schemeClr val="tx1"/>
                </a:solidFill>
                <a:latin typeface="Arial" charset="0"/>
                <a:ea typeface="ＭＳ Ｐゴシック" charset="-128"/>
              </a:defRPr>
            </a:lvl4pPr>
            <a:lvl5pPr marL="1964611" indent="-218290" eaLnBrk="0" hangingPunct="0">
              <a:defRPr>
                <a:solidFill>
                  <a:schemeClr val="tx1"/>
                </a:solidFill>
                <a:latin typeface="Arial" charset="0"/>
                <a:ea typeface="ＭＳ Ｐゴシック" charset="-128"/>
              </a:defRPr>
            </a:lvl5pPr>
            <a:lvl6pPr marL="2401192" indent="-218290" eaLnBrk="0" fontAlgn="base" hangingPunct="0">
              <a:spcBef>
                <a:spcPct val="0"/>
              </a:spcBef>
              <a:spcAft>
                <a:spcPct val="0"/>
              </a:spcAft>
              <a:defRPr>
                <a:solidFill>
                  <a:schemeClr val="tx1"/>
                </a:solidFill>
                <a:latin typeface="Arial" charset="0"/>
                <a:ea typeface="ＭＳ Ｐゴシック" charset="-128"/>
              </a:defRPr>
            </a:lvl6pPr>
            <a:lvl7pPr marL="2837772" indent="-218290" eaLnBrk="0" fontAlgn="base" hangingPunct="0">
              <a:spcBef>
                <a:spcPct val="0"/>
              </a:spcBef>
              <a:spcAft>
                <a:spcPct val="0"/>
              </a:spcAft>
              <a:defRPr>
                <a:solidFill>
                  <a:schemeClr val="tx1"/>
                </a:solidFill>
                <a:latin typeface="Arial" charset="0"/>
                <a:ea typeface="ＭＳ Ｐゴシック" charset="-128"/>
              </a:defRPr>
            </a:lvl7pPr>
            <a:lvl8pPr marL="3274352" indent="-218290" eaLnBrk="0" fontAlgn="base" hangingPunct="0">
              <a:spcBef>
                <a:spcPct val="0"/>
              </a:spcBef>
              <a:spcAft>
                <a:spcPct val="0"/>
              </a:spcAft>
              <a:defRPr>
                <a:solidFill>
                  <a:schemeClr val="tx1"/>
                </a:solidFill>
                <a:latin typeface="Arial" charset="0"/>
                <a:ea typeface="ＭＳ Ｐゴシック" charset="-128"/>
              </a:defRPr>
            </a:lvl8pPr>
            <a:lvl9pPr marL="3710932" indent="-21829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B76904B6-82A0-4982-AD97-F455A2C45F94}" type="slidenum">
              <a:rPr lang="en-US" smtClean="0"/>
              <a:pPr eaLnBrk="1" hangingPunct="1"/>
              <a:t>35</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purpose of the focus questions is to help students find larger themes and structures to bring the historical evidence, events, and examples together for a connected thematic purpose.</a:t>
            </a:r>
          </a:p>
          <a:p>
            <a:endParaRPr lang="en-US" dirty="0"/>
          </a:p>
          <a:p>
            <a:r>
              <a:rPr lang="en-US" dirty="0"/>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2743670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3477ECD5-97A4-43FB-B526-558FB7B794D5}" type="slidenum">
              <a:rPr lang="en-US" smtClean="0">
                <a:latin typeface="Arial" charset="0"/>
              </a:rPr>
              <a:pPr eaLnBrk="1" hangingPunct="1"/>
              <a:t>36</a:t>
            </a:fld>
            <a:endParaRPr lang="en-US" dirty="0">
              <a:latin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z="1000" dirty="0"/>
              <a:t>After only 33 days at sea, Columbus, on October 12, 1492, arrived at the Bahamas;</a:t>
            </a:r>
            <a:r>
              <a:rPr lang="en-US" sz="1000" baseline="0" dirty="0"/>
              <a:t> the exact landing site continues to be disputed, but was most likely San Salvador. He </a:t>
            </a:r>
            <a:r>
              <a:rPr lang="en-US" sz="1000" dirty="0"/>
              <a:t>soon went on to Hispaniola (now Haiti and the Dominican Republic) and Cuba. He brought back ten natives, whom he called “Indians,” to Spain for conversion to Christianity. The next year saw </a:t>
            </a:r>
            <a:r>
              <a:rPr lang="en-US" sz="1000" dirty="0" smtClean="0"/>
              <a:t>Columbus </a:t>
            </a:r>
            <a:r>
              <a:rPr lang="en-US" sz="1000" dirty="0"/>
              <a:t>return with more ships and men and the beginnings of Spanish colonization of the New World. Another</a:t>
            </a:r>
            <a:r>
              <a:rPr lang="en-US" sz="1000" baseline="0" dirty="0"/>
              <a:t> Italian explorer, Amerigo Vespucci explored the coast of South America between 1499 and 1502, clearly demonstrating that a new continent had been discovered, a continent that would come to bear his name. Vespucci realized that the inhabitants were not residents of the East Indies, but the name “Indians” has endured to the present-day. </a:t>
            </a:r>
            <a:endParaRPr lang="en-US" sz="1000" dirty="0"/>
          </a:p>
          <a:p>
            <a:pPr eaLnBrk="1" hangingPunct="1">
              <a:lnSpc>
                <a:spcPct val="90000"/>
              </a:lnSpc>
            </a:pPr>
            <a:endParaRPr lang="en-US" sz="1000" dirty="0"/>
          </a:p>
          <a:p>
            <a:pPr marL="0" marR="0" lvl="0" indent="0" algn="l" defTabSz="914400" rtl="0" eaLnBrk="1" fontAlgn="base" latinLnBrk="0" hangingPunct="1">
              <a:lnSpc>
                <a:spcPct val="90000"/>
              </a:lnSpc>
              <a:spcBef>
                <a:spcPct val="30000"/>
              </a:spcBef>
              <a:spcAft>
                <a:spcPct val="0"/>
              </a:spcAft>
              <a:buClrTx/>
              <a:buSzTx/>
              <a:buFontTx/>
              <a:buNone/>
              <a:tabLst/>
              <a:defRPr/>
            </a:pPr>
            <a:r>
              <a:rPr lang="en-US" sz="1000" dirty="0"/>
              <a:t>A host of explorers and fishermen from other European nations, including England, France, and Portugal, soon came to the Americas;</a:t>
            </a:r>
            <a:r>
              <a:rPr lang="en-US" sz="1000" baseline="0" dirty="0"/>
              <a:t> John Cabot, a Genoese merchant settled in England, reached Newfoundland in 1497, and Pedro Cabral claimed Brazil for Portugal in 1500. But</a:t>
            </a:r>
            <a:r>
              <a:rPr lang="en-US" sz="1000" dirty="0"/>
              <a:t> Spanish conquistadores such as Hern</a:t>
            </a:r>
            <a:r>
              <a:rPr lang="en-US" sz="1000" dirty="0">
                <a:cs typeface="Arial" charset="0"/>
              </a:rPr>
              <a:t>á</a:t>
            </a:r>
            <a:r>
              <a:rPr lang="en-US" sz="1000" dirty="0"/>
              <a:t>n Cortés and Francisco Pizarro took the lead in conquering the Americas, including large native civilizations in South America, for national glory, wealth, and Catholicism, devastating these cultures through warfare,</a:t>
            </a:r>
            <a:r>
              <a:rPr lang="en-US" sz="1000" baseline="0" dirty="0"/>
              <a:t> and primarily disease exposure</a:t>
            </a:r>
            <a:r>
              <a:rPr lang="en-US" sz="1000" dirty="0"/>
              <a:t>,</a:t>
            </a:r>
            <a:r>
              <a:rPr lang="en-US" sz="1000" baseline="0" dirty="0"/>
              <a:t> thus</a:t>
            </a:r>
            <a:r>
              <a:rPr lang="en-US" sz="1000" dirty="0"/>
              <a:t> laying the basis for the gold and silver mines that would enrich the Spanish crown. In 1513, Vasco Nu</a:t>
            </a:r>
            <a:r>
              <a:rPr lang="en-US" sz="1200" dirty="0"/>
              <a:t>ñ</a:t>
            </a:r>
            <a:r>
              <a:rPr lang="en-US" sz="1200" kern="1200" dirty="0">
                <a:solidFill>
                  <a:schemeClr val="tx1"/>
                </a:solidFill>
                <a:latin typeface="Arial" charset="0"/>
                <a:ea typeface="ＭＳ Ｐゴシック" charset="-128"/>
              </a:rPr>
              <a:t>ez</a:t>
            </a:r>
            <a:r>
              <a:rPr lang="en-US" sz="1200" kern="1200" baseline="0" dirty="0">
                <a:solidFill>
                  <a:schemeClr val="tx1"/>
                </a:solidFill>
                <a:latin typeface="Arial" charset="0"/>
                <a:ea typeface="ＭＳ Ｐゴシック" charset="-128"/>
              </a:rPr>
              <a:t> Balboa became the first to cross Panama and see the Pacific Ocean. Ferdinand Magellan led the first expedition around the globe, encountering islands in the Pacific previously unknown to Europeans. </a:t>
            </a:r>
            <a:endParaRPr lang="en-US" sz="1000" dirty="0"/>
          </a:p>
          <a:p>
            <a:pPr eaLnBrk="1" hangingPunct="1">
              <a:lnSpc>
                <a:spcPct val="90000"/>
              </a:lnSpc>
            </a:pPr>
            <a:endParaRPr lang="en-US" sz="1000" dirty="0"/>
          </a:p>
          <a:p>
            <a:pPr eaLnBrk="1" hangingPunct="1">
              <a:lnSpc>
                <a:spcPct val="90000"/>
              </a:lnSpc>
            </a:pPr>
            <a:r>
              <a:rPr lang="en-US" sz="1000" dirty="0"/>
              <a:t>The transatlantic flow of goods and people mixed millions of years of separate evolution, throwing together plants, animals, and cultures. This “Columbian exchange” transformed both Europe and the Americas. But the impact of war, enslavement, and especially diseases introduced by the Europeans was a demographic disaster for native peoples of the New World, whose population fell dramatically. In the 150 years since European contact, perhaps 80 million Indians</a:t>
            </a:r>
            <a:r>
              <a:rPr lang="en-US" sz="1000" dirty="0">
                <a:cs typeface="Arial" charset="0"/>
              </a:rPr>
              <a:t>—</a:t>
            </a:r>
            <a:r>
              <a:rPr lang="en-US" sz="1000" dirty="0"/>
              <a:t>nearly one-fifth of humankind at that time</a:t>
            </a:r>
            <a:r>
              <a:rPr lang="en-US" sz="1000" dirty="0">
                <a:cs typeface="Arial" charset="0"/>
              </a:rPr>
              <a:t>—</a:t>
            </a:r>
            <a:r>
              <a:rPr lang="en-US" sz="1000" dirty="0"/>
              <a:t>died.</a:t>
            </a:r>
          </a:p>
        </p:txBody>
      </p:sp>
    </p:spTree>
    <p:extLst>
      <p:ext uri="{BB962C8B-B14F-4D97-AF65-F5344CB8AC3E}">
        <p14:creationId xmlns:p14="http://schemas.microsoft.com/office/powerpoint/2010/main" val="26484813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0FE59869-A659-465C-90F1-E585F15054A8}" type="slidenum">
              <a:rPr lang="en-US" smtClean="0">
                <a:latin typeface="Arial" charset="0"/>
              </a:rPr>
              <a:pPr eaLnBrk="1" hangingPunct="1"/>
              <a:t>37</a:t>
            </a:fld>
            <a:endParaRPr lang="en-US" dirty="0">
              <a:latin typeface="Arial"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Christopher Columbus’s first Atlantic crossing</a:t>
            </a:r>
            <a:r>
              <a:rPr lang="en-US" baseline="0" dirty="0"/>
              <a:t>, in 1492, was soon followed by voyages of discovery by English, Portuguese, Spanish, and Italian explorers. </a:t>
            </a:r>
            <a:endParaRPr lang="en-US" dirty="0"/>
          </a:p>
        </p:txBody>
      </p:sp>
    </p:spTree>
    <p:extLst>
      <p:ext uri="{BB962C8B-B14F-4D97-AF65-F5344CB8AC3E}">
        <p14:creationId xmlns:p14="http://schemas.microsoft.com/office/powerpoint/2010/main" val="8754207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38</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22731180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E055DA8C-10C1-4E07-A3F7-41BD5D97D63F}" type="slidenum">
              <a:rPr lang="en-US" smtClean="0">
                <a:solidFill>
                  <a:prstClr val="black"/>
                </a:solidFill>
                <a:latin typeface="Arial" charset="0"/>
              </a:rPr>
              <a:pPr eaLnBrk="1" hangingPunct="1"/>
              <a:t>39</a:t>
            </a:fld>
            <a:endParaRPr lang="en-US" dirty="0">
              <a:solidFill>
                <a:prstClr val="black"/>
              </a:solidFill>
              <a:latin typeface="Arial"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t>Columbus’s Landfall</a:t>
            </a:r>
            <a:r>
              <a:rPr lang="en-US" i="0" dirty="0"/>
              <a:t>,</a:t>
            </a:r>
            <a:r>
              <a:rPr lang="en-US" i="0" baseline="0" dirty="0"/>
              <a:t> an engraving from </a:t>
            </a:r>
            <a:r>
              <a:rPr lang="en-US" i="1" baseline="0" dirty="0"/>
              <a:t>La lettera dell’isole </a:t>
            </a:r>
            <a:r>
              <a:rPr lang="en-US" i="0" baseline="0" dirty="0"/>
              <a:t>(Letter from the Islands</a:t>
            </a:r>
            <a:r>
              <a:rPr lang="en-US" i="0" baseline="0" dirty="0" smtClean="0"/>
              <a:t>)</a:t>
            </a:r>
          </a:p>
          <a:p>
            <a:endParaRPr lang="en-US" i="0" baseline="0" dirty="0" smtClean="0"/>
          </a:p>
          <a:p>
            <a:r>
              <a:rPr lang="en-US" i="0" baseline="0" dirty="0" smtClean="0"/>
              <a:t>This </a:t>
            </a:r>
            <a:r>
              <a:rPr lang="en-US" i="0" baseline="0" dirty="0"/>
              <a:t>1493 pamphlet reproduced, in the form of a poem, Columbus’s first letter describing his voyage of the previous year. Under the watchful eye of King Ferdinand of Spain, Columbus and his men land on a Caribbean island, while local Indians flee. </a:t>
            </a:r>
            <a:endParaRPr lang="en-US" i="1" dirty="0"/>
          </a:p>
        </p:txBody>
      </p:sp>
    </p:spTree>
    <p:extLst>
      <p:ext uri="{BB962C8B-B14F-4D97-AF65-F5344CB8AC3E}">
        <p14:creationId xmlns:p14="http://schemas.microsoft.com/office/powerpoint/2010/main" val="15254708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AACA7C96-4DD1-47E9-AABD-244871F5917E}" type="slidenum">
              <a:rPr lang="en-US" smtClean="0">
                <a:solidFill>
                  <a:prstClr val="black"/>
                </a:solidFill>
                <a:latin typeface="Arial" charset="0"/>
              </a:rPr>
              <a:pPr eaLnBrk="1" hangingPunct="1"/>
              <a:t>40</a:t>
            </a:fld>
            <a:endParaRPr lang="en-US" dirty="0">
              <a:solidFill>
                <a:prstClr val="black"/>
              </a:solidFill>
              <a:latin typeface="Arial"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Engravings,</a:t>
            </a:r>
            <a:r>
              <a:rPr lang="en-US" baseline="0" dirty="0"/>
              <a:t> from the </a:t>
            </a:r>
            <a:r>
              <a:rPr lang="en-US" i="1" baseline="0" dirty="0"/>
              <a:t>Florentine Codex</a:t>
            </a:r>
            <a:r>
              <a:rPr lang="en-US" i="0" baseline="0" dirty="0"/>
              <a:t>, of the forces of Cort</a:t>
            </a:r>
            <a:r>
              <a:rPr lang="en-US" sz="1200" dirty="0"/>
              <a:t>és marching on</a:t>
            </a:r>
            <a:r>
              <a:rPr lang="en-US" sz="1200" baseline="0" dirty="0"/>
              <a:t> Tenochtitl</a:t>
            </a:r>
            <a:r>
              <a:rPr lang="en-US" sz="1200" dirty="0"/>
              <a:t>á</a:t>
            </a:r>
            <a:r>
              <a:rPr lang="en-US" sz="1200" kern="1200" dirty="0">
                <a:solidFill>
                  <a:schemeClr val="tx1"/>
                </a:solidFill>
                <a:latin typeface="Arial" charset="0"/>
                <a:ea typeface="ＭＳ Ｐゴシック" charset="-128"/>
              </a:rPr>
              <a:t>n</a:t>
            </a:r>
            <a:r>
              <a:rPr lang="en-US" sz="1200" kern="1200" baseline="0" dirty="0">
                <a:solidFill>
                  <a:schemeClr val="tx1"/>
                </a:solidFill>
                <a:latin typeface="Arial" charset="0"/>
                <a:ea typeface="ＭＳ Ｐゴシック" charset="-128"/>
              </a:rPr>
              <a:t> and assaulting the city with cannon fire. The difference in military technology between the Spanish and Aztecs is evident. Indians who allied with </a:t>
            </a:r>
            <a:r>
              <a:rPr lang="en-US" i="0" baseline="0" dirty="0"/>
              <a:t>Cort</a:t>
            </a:r>
            <a:r>
              <a:rPr lang="en-US" sz="1200" dirty="0"/>
              <a:t>és had helped him build vessels and carry them in pieces over mountains</a:t>
            </a:r>
            <a:r>
              <a:rPr lang="en-US" sz="1200" baseline="0" dirty="0"/>
              <a:t> to the city. The codex (a volume formed by stitching together manuscript pages) was prepared under the supervision of a Spanish missionary in sixteenth-century Mexico. </a:t>
            </a:r>
            <a:endParaRPr lang="en-US" sz="1200" kern="1200" dirty="0">
              <a:solidFill>
                <a:schemeClr val="tx1"/>
              </a:solidFill>
              <a:latin typeface="Arial" charset="0"/>
              <a:ea typeface="ＭＳ Ｐゴシック" charset="-128"/>
              <a:cs typeface="ＭＳ Ｐゴシック" charset="-128"/>
            </a:endParaRPr>
          </a:p>
          <a:p>
            <a:endParaRPr lang="en-US" dirty="0"/>
          </a:p>
        </p:txBody>
      </p:sp>
    </p:spTree>
    <p:extLst>
      <p:ext uri="{BB962C8B-B14F-4D97-AF65-F5344CB8AC3E}">
        <p14:creationId xmlns:p14="http://schemas.microsoft.com/office/powerpoint/2010/main" val="34422677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41</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ea typeface="ＭＳ Ｐゴシック" panose="020B0600070205080204" pitchFamily="34" charset="-128"/>
              </a:rPr>
              <a:t>A </a:t>
            </a:r>
            <a:r>
              <a:rPr lang="en-US" altLang="en-US" baseline="0" dirty="0">
                <a:latin typeface="Arial" panose="020B0604020202020204" pitchFamily="34" charset="0"/>
                <a:ea typeface="ＭＳ Ｐゴシック" panose="020B0600070205080204" pitchFamily="34" charset="-128"/>
              </a:rPr>
              <a:t>drawing from around 1700 shows an Indian suffering from smallpox. The Columbian </a:t>
            </a:r>
            <a:r>
              <a:rPr lang="en-US" altLang="en-US" baseline="0" dirty="0" smtClean="0">
                <a:latin typeface="Arial" panose="020B0604020202020204" pitchFamily="34" charset="0"/>
                <a:ea typeface="ＭＳ Ｐゴシック" panose="020B0600070205080204" pitchFamily="34" charset="-128"/>
              </a:rPr>
              <a:t>Exchange</a:t>
            </a:r>
            <a:r>
              <a:rPr lang="en-US" sz="1200" kern="1200" dirty="0" smtClean="0">
                <a:solidFill>
                  <a:schemeClr val="tx1"/>
                </a:solidFill>
                <a:latin typeface="Arial" charset="0"/>
                <a:ea typeface="ＭＳ Ｐゴシック" charset="-128"/>
                <a:cs typeface="ＭＳ Ｐゴシック" charset="-128"/>
              </a:rPr>
              <a:t>―</a:t>
            </a:r>
            <a:r>
              <a:rPr lang="en-US" altLang="en-US" baseline="0" dirty="0" smtClean="0">
                <a:latin typeface="Arial" panose="020B0604020202020204" pitchFamily="34" charset="0"/>
                <a:ea typeface="ＭＳ Ｐゴシック" panose="020B0600070205080204" pitchFamily="34" charset="-128"/>
              </a:rPr>
              <a:t>the </a:t>
            </a:r>
            <a:r>
              <a:rPr lang="en-US" altLang="en-US" baseline="0" dirty="0">
                <a:latin typeface="Arial" panose="020B0604020202020204" pitchFamily="34" charset="0"/>
                <a:ea typeface="ＭＳ Ｐゴシック" panose="020B0600070205080204" pitchFamily="34" charset="-128"/>
              </a:rPr>
              <a:t>flow of goods and people across the </a:t>
            </a:r>
            <a:r>
              <a:rPr lang="en-US" altLang="en-US" baseline="0" dirty="0" smtClean="0">
                <a:latin typeface="Arial" panose="020B0604020202020204" pitchFamily="34" charset="0"/>
                <a:ea typeface="ＭＳ Ｐゴシック" panose="020B0600070205080204" pitchFamily="34" charset="-128"/>
              </a:rPr>
              <a:t>Atlantic</a:t>
            </a:r>
            <a:r>
              <a:rPr lang="en-US" sz="1200" kern="1200" dirty="0" smtClean="0">
                <a:solidFill>
                  <a:schemeClr val="tx1"/>
                </a:solidFill>
                <a:latin typeface="Arial" charset="0"/>
                <a:ea typeface="ＭＳ Ｐゴシック" charset="-128"/>
                <a:cs typeface="ＭＳ Ｐゴシック" charset="-128"/>
              </a:rPr>
              <a:t>―</a:t>
            </a:r>
            <a:r>
              <a:rPr lang="en-US" altLang="en-US" baseline="0" dirty="0" smtClean="0">
                <a:latin typeface="Arial" panose="020B0604020202020204" pitchFamily="34" charset="0"/>
                <a:ea typeface="ＭＳ Ｐゴシック" panose="020B0600070205080204" pitchFamily="34" charset="-128"/>
              </a:rPr>
              <a:t>included </a:t>
            </a:r>
            <a:r>
              <a:rPr lang="en-US" altLang="en-US" baseline="0" dirty="0">
                <a:latin typeface="Arial" panose="020B0604020202020204" pitchFamily="34" charset="0"/>
                <a:ea typeface="ＭＳ Ｐゴシック" panose="020B0600070205080204" pitchFamily="34" charset="-128"/>
              </a:rPr>
              <a:t>animals, plants, technology, and diseases.</a:t>
            </a:r>
          </a:p>
        </p:txBody>
      </p:sp>
    </p:spTree>
    <p:extLst>
      <p:ext uri="{BB962C8B-B14F-4D97-AF65-F5344CB8AC3E}">
        <p14:creationId xmlns:p14="http://schemas.microsoft.com/office/powerpoint/2010/main" val="33792059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09443" indent="-272863" eaLnBrk="0" hangingPunct="0">
              <a:defRPr>
                <a:solidFill>
                  <a:schemeClr val="tx1"/>
                </a:solidFill>
                <a:latin typeface="Arial" charset="0"/>
                <a:ea typeface="ＭＳ Ｐゴシック" charset="-128"/>
              </a:defRPr>
            </a:lvl2pPr>
            <a:lvl3pPr marL="1091451" indent="-218290" eaLnBrk="0" hangingPunct="0">
              <a:defRPr>
                <a:solidFill>
                  <a:schemeClr val="tx1"/>
                </a:solidFill>
                <a:latin typeface="Arial" charset="0"/>
                <a:ea typeface="ＭＳ Ｐゴシック" charset="-128"/>
              </a:defRPr>
            </a:lvl3pPr>
            <a:lvl4pPr marL="1528031" indent="-218290" eaLnBrk="0" hangingPunct="0">
              <a:defRPr>
                <a:solidFill>
                  <a:schemeClr val="tx1"/>
                </a:solidFill>
                <a:latin typeface="Arial" charset="0"/>
                <a:ea typeface="ＭＳ Ｐゴシック" charset="-128"/>
              </a:defRPr>
            </a:lvl4pPr>
            <a:lvl5pPr marL="1964611" indent="-218290" eaLnBrk="0" hangingPunct="0">
              <a:defRPr>
                <a:solidFill>
                  <a:schemeClr val="tx1"/>
                </a:solidFill>
                <a:latin typeface="Arial" charset="0"/>
                <a:ea typeface="ＭＳ Ｐゴシック" charset="-128"/>
              </a:defRPr>
            </a:lvl5pPr>
            <a:lvl6pPr marL="2401192" indent="-218290" eaLnBrk="0" fontAlgn="base" hangingPunct="0">
              <a:spcBef>
                <a:spcPct val="0"/>
              </a:spcBef>
              <a:spcAft>
                <a:spcPct val="0"/>
              </a:spcAft>
              <a:defRPr>
                <a:solidFill>
                  <a:schemeClr val="tx1"/>
                </a:solidFill>
                <a:latin typeface="Arial" charset="0"/>
                <a:ea typeface="ＭＳ Ｐゴシック" charset="-128"/>
              </a:defRPr>
            </a:lvl6pPr>
            <a:lvl7pPr marL="2837772" indent="-218290" eaLnBrk="0" fontAlgn="base" hangingPunct="0">
              <a:spcBef>
                <a:spcPct val="0"/>
              </a:spcBef>
              <a:spcAft>
                <a:spcPct val="0"/>
              </a:spcAft>
              <a:defRPr>
                <a:solidFill>
                  <a:schemeClr val="tx1"/>
                </a:solidFill>
                <a:latin typeface="Arial" charset="0"/>
                <a:ea typeface="ＭＳ Ｐゴシック" charset="-128"/>
              </a:defRPr>
            </a:lvl7pPr>
            <a:lvl8pPr marL="3274352" indent="-218290" eaLnBrk="0" fontAlgn="base" hangingPunct="0">
              <a:spcBef>
                <a:spcPct val="0"/>
              </a:spcBef>
              <a:spcAft>
                <a:spcPct val="0"/>
              </a:spcAft>
              <a:defRPr>
                <a:solidFill>
                  <a:schemeClr val="tx1"/>
                </a:solidFill>
                <a:latin typeface="Arial" charset="0"/>
                <a:ea typeface="ＭＳ Ｐゴシック" charset="-128"/>
              </a:defRPr>
            </a:lvl8pPr>
            <a:lvl9pPr marL="3710932" indent="-21829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B76904B6-82A0-4982-AD97-F455A2C45F94}" type="slidenum">
              <a:rPr lang="en-US" smtClean="0"/>
              <a:pPr eaLnBrk="1" hangingPunct="1"/>
              <a:t>42</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purpose of the focus questions is to help students find larger themes and structures to bring the historical evidence, events, and examples together for a connected thematic purpose.</a:t>
            </a:r>
          </a:p>
          <a:p>
            <a:r>
              <a:rPr lang="en-US" dirty="0"/>
              <a:t> </a:t>
            </a:r>
          </a:p>
          <a:p>
            <a:r>
              <a:rPr lang="en-US" dirty="0"/>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29519370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58B2521D-569F-46E7-AEAE-6E6CDF39369A}" type="slidenum">
              <a:rPr lang="en-US" smtClean="0">
                <a:latin typeface="Arial" charset="0"/>
              </a:rPr>
              <a:pPr eaLnBrk="1" hangingPunct="1"/>
              <a:t>43</a:t>
            </a:fld>
            <a:endParaRPr lang="en-US" dirty="0">
              <a:latin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By the mid-1500s, the Spanish had established an enormous global colonial empire, from Europe to the Americas and Asia. The Atlantic and Pacific oceans were now highways moving people and goods, including gold and silver shipped from Mexico and Peru to Spain and on to the Philippines and China. The Spanish empire encompassed the most populous and mineral-rich areas of the New World and included large cities, such as Mexico City.</a:t>
            </a:r>
          </a:p>
          <a:p>
            <a:pPr eaLnBrk="1" hangingPunct="1"/>
            <a:endParaRPr lang="en-US" dirty="0"/>
          </a:p>
          <a:p>
            <a:pPr eaLnBrk="1" hangingPunct="1"/>
            <a:r>
              <a:rPr lang="en-US" dirty="0"/>
              <a:t>The Spanish system of colonial government was an elaborate hierarchy of appointed lawyers and bureaucrats under the authority of the Spanish monarchy, with a significant role for the Catholic Church, especially in administering Indians. Elected assemblies were absent. Royal officials were often appointees from Spain rather than “criollos,” or creoles,</a:t>
            </a:r>
            <a:r>
              <a:rPr lang="en-US" baseline="0" dirty="0"/>
              <a:t> persons born in the colonies of European ancestry. The imperial state was a real and continuous presence in Spanish America, but as its power declined, local elites gained more authority. </a:t>
            </a:r>
            <a:endParaRPr lang="en-US" dirty="0"/>
          </a:p>
          <a:p>
            <a:pPr eaLnBrk="1" hangingPunct="1"/>
            <a:endParaRPr lang="en-US" dirty="0"/>
          </a:p>
          <a:p>
            <a:pPr eaLnBrk="1" hangingPunct="1"/>
            <a:r>
              <a:rPr lang="en-US" dirty="0"/>
              <a:t>The Spanish did not import African slaves in large numbers because they relied on the dwindling but still substantial Indian population to do hard agricultural and mining labor. The</a:t>
            </a:r>
            <a:r>
              <a:rPr lang="en-US" baseline="0" dirty="0"/>
              <a:t> Spanish government barred non-Christians and non-Spaniards from emigrating to the colonies, but many from Spain made the voyage drawn by opportunities for social advancement. The initial emigrants were </a:t>
            </a:r>
            <a:r>
              <a:rPr lang="en-US" baseline="0" dirty="0" smtClean="0"/>
              <a:t>male individuals, </a:t>
            </a:r>
            <a:r>
              <a:rPr lang="en-US" baseline="0" dirty="0"/>
              <a:t>laborers, craftsmen, soldiers, officials, priests, professionals, and minor aristocrats. However, whole families would eventually emigrate as well. </a:t>
            </a:r>
          </a:p>
          <a:p>
            <a:pPr eaLnBrk="1" hangingPunct="1"/>
            <a:endParaRPr lang="en-US" baseline="0" dirty="0"/>
          </a:p>
          <a:p>
            <a:pPr eaLnBrk="1" hangingPunct="1"/>
            <a:r>
              <a:rPr lang="en-US" baseline="0" dirty="0"/>
              <a:t>“Peninsulares,” or persons of European birth were atop the social hierarchy, though they were only a tiny portion of the population. Indians always outnumbered European colonists in New Spain, and large areas remained effectively under their control. Spanish authorities emphasized assimilation of these inhabitants into colonial society. The Crown ordered that men bring their wives to the colonies, and that single men must marry; however, with a low population of unmarried Spanish women, colonial and indigenous populations intermarried. The Spanish government formally endorsed the practice, viewing it as a form of Christianizing the Indian population. By 1600, “mestizos” made up a large part of the population, and Spanish America evolved into a hybrid culture, but with a single official faith, language, and government. An example of the hybrid nature of the culture was Juan Diego’s 1531 report of seeing a vision of the Virgin Mary as a dark-skinned Indian near a Mexican village. Miracles were reported, a shrine was built in her honor, and the Virgin of Guadalupe would come to be a symbol of the mixing of Indian and Spanish cultures, and later of the modern nation of Mexico</a:t>
            </a:r>
            <a:r>
              <a:rPr lang="en-US" baseline="0" dirty="0" smtClean="0"/>
              <a:t>. </a:t>
            </a:r>
            <a:endParaRPr lang="en-US" dirty="0"/>
          </a:p>
        </p:txBody>
      </p:sp>
    </p:spTree>
    <p:extLst>
      <p:ext uri="{BB962C8B-B14F-4D97-AF65-F5344CB8AC3E}">
        <p14:creationId xmlns:p14="http://schemas.microsoft.com/office/powerpoint/2010/main" val="1564631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61067394-D151-4F44-9A9E-3F661597491F}" type="slidenum">
              <a:rPr lang="en-US" smtClean="0">
                <a:solidFill>
                  <a:prstClr val="black"/>
                </a:solidFill>
                <a:latin typeface="Arial" charset="0"/>
              </a:rPr>
              <a:pPr eaLnBrk="1" hangingPunct="1"/>
              <a:t>44</a:t>
            </a:fld>
            <a:endParaRPr lang="en-US" dirty="0">
              <a:solidFill>
                <a:prstClr val="black"/>
              </a:solidFill>
              <a:latin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By around 1600, New Spain had become a vast empire stretching from the modern-day American Southwest</a:t>
            </a:r>
            <a:r>
              <a:rPr lang="en-US" baseline="0" dirty="0"/>
              <a:t> through Mexico and Central America and into the former Inca kingdom in South America. This map shows early Spanish exploration, especially in the present-day United States. </a:t>
            </a:r>
            <a:endParaRPr lang="en-US" dirty="0"/>
          </a:p>
        </p:txBody>
      </p:sp>
    </p:spTree>
    <p:extLst>
      <p:ext uri="{BB962C8B-B14F-4D97-AF65-F5344CB8AC3E}">
        <p14:creationId xmlns:p14="http://schemas.microsoft.com/office/powerpoint/2010/main" val="37683094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45</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33563320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46</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An </a:t>
            </a:r>
            <a:r>
              <a:rPr lang="en-US" altLang="en-US" baseline="0" dirty="0">
                <a:latin typeface="Arial" panose="020B0604020202020204" pitchFamily="34" charset="0"/>
                <a:ea typeface="ＭＳ Ｐゴシック" panose="020B0600070205080204" pitchFamily="34" charset="-128"/>
              </a:rPr>
              <a:t>image from the </a:t>
            </a:r>
            <a:r>
              <a:rPr lang="en-US" altLang="en-US" i="1" baseline="0" dirty="0">
                <a:latin typeface="Arial" panose="020B0604020202020204" pitchFamily="34" charset="0"/>
                <a:ea typeface="ＭＳ Ｐゴシック" panose="020B0600070205080204" pitchFamily="34" charset="-128"/>
              </a:rPr>
              <a:t>Tlaxcala Codex</a:t>
            </a:r>
            <a:r>
              <a:rPr lang="en-US" altLang="en-US" i="0" baseline="0" dirty="0">
                <a:latin typeface="Arial" panose="020B0604020202020204" pitchFamily="34" charset="0"/>
                <a:ea typeface="ＭＳ Ｐゴシック" panose="020B0600070205080204" pitchFamily="34" charset="-128"/>
              </a:rPr>
              <a:t>, which chronicles events in a region of central Mexico in the sixteenth century. Aztec warriors dressed in eagle and jaguar costumes dance before Spanish officials and priests. </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397623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47</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Young </a:t>
            </a:r>
            <a:r>
              <a:rPr lang="en-US" altLang="en-US" i="1" baseline="0" dirty="0">
                <a:latin typeface="Arial" panose="020B0604020202020204" pitchFamily="34" charset="0"/>
                <a:ea typeface="ＭＳ Ｐゴシック" panose="020B0600070205080204" pitchFamily="34" charset="-128"/>
              </a:rPr>
              <a:t>Woman with a Harpsichord</a:t>
            </a:r>
            <a:r>
              <a:rPr lang="en-US" altLang="en-US" i="0" baseline="0" dirty="0">
                <a:latin typeface="Arial" panose="020B0604020202020204" pitchFamily="34" charset="0"/>
                <a:ea typeface="ＭＳ Ｐゴシック" panose="020B0600070205080204" pitchFamily="34" charset="-128"/>
              </a:rPr>
              <a:t>, a colorful painting from Mexico in the early 1700s, depicts an upper-class woman. Her dress, jewelry, fan, the cross around her neck, and the musical instrument all emphasize that while she lives in the colonies, she embodies the latest in European fashion and culture.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326838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baseline="0" dirty="0" smtClean="0">
                <a:latin typeface="Arial" panose="020B0604020202020204" pitchFamily="34" charset="0"/>
                <a:ea typeface="ＭＳ Ｐゴシック" panose="020B0600070205080204" pitchFamily="34" charset="-128"/>
              </a:rPr>
              <a:t>Four </a:t>
            </a:r>
            <a:r>
              <a:rPr lang="en-US" altLang="en-US" i="1" baseline="0" dirty="0">
                <a:latin typeface="Arial" panose="020B0604020202020204" pitchFamily="34" charset="0"/>
                <a:ea typeface="ＭＳ Ｐゴシック" panose="020B0600070205080204" pitchFamily="34" charset="-128"/>
              </a:rPr>
              <a:t>Racial Groups</a:t>
            </a:r>
            <a:r>
              <a:rPr lang="en-US" altLang="en-US" i="0" baseline="0" dirty="0">
                <a:latin typeface="Arial" panose="020B0604020202020204" pitchFamily="34" charset="0"/>
                <a:ea typeface="ＭＳ Ｐゴシック" panose="020B0600070205080204" pitchFamily="34" charset="-128"/>
              </a:rPr>
              <a:t>, taken from a series of paintings by the eighteenth-century Mexican artist Andr</a:t>
            </a:r>
            <a:r>
              <a:rPr lang="en-US" sz="1200" dirty="0"/>
              <a:t>és de Islas, illustrates</a:t>
            </a:r>
            <a:r>
              <a:rPr lang="en-US" sz="1200" baseline="0" dirty="0"/>
              <a:t> the racial mixing that took place in the Spanish empire and some of the new vocabulary invented to describe it. </a:t>
            </a:r>
            <a:r>
              <a:rPr lang="en-US" sz="1200" i="1" baseline="0" dirty="0"/>
              <a:t>First</a:t>
            </a:r>
            <a:r>
              <a:rPr lang="en-US" sz="1200" i="0" baseline="0" dirty="0"/>
              <a:t>: The offspring of a Spaniard and Indian is a </a:t>
            </a:r>
            <a:r>
              <a:rPr lang="en-US" sz="1200" i="1" baseline="0" dirty="0"/>
              <a:t>mestizo</a:t>
            </a:r>
            <a:r>
              <a:rPr lang="en-US" sz="1200" i="0" baseline="0" dirty="0"/>
              <a:t>. </a:t>
            </a:r>
            <a:r>
              <a:rPr lang="en-US" sz="1200" i="1" baseline="0" dirty="0"/>
              <a:t>Second</a:t>
            </a:r>
            <a:r>
              <a:rPr lang="en-US" sz="1200" i="0" baseline="0" dirty="0"/>
              <a:t>: A Spaniard and a </a:t>
            </a:r>
            <a:r>
              <a:rPr lang="en-US" sz="1200" i="1" baseline="0" dirty="0"/>
              <a:t>mestiza</a:t>
            </a:r>
            <a:r>
              <a:rPr lang="en-US" sz="1200" i="0" baseline="0" dirty="0"/>
              <a:t> produce a </a:t>
            </a:r>
            <a:r>
              <a:rPr lang="en-US" sz="1200" i="1" baseline="0" dirty="0"/>
              <a:t>castizo</a:t>
            </a:r>
            <a:r>
              <a:rPr lang="en-US" sz="1200" i="0" baseline="0" dirty="0"/>
              <a:t>. </a:t>
            </a:r>
            <a:r>
              <a:rPr lang="en-US" sz="1200" i="1" baseline="0" dirty="0"/>
              <a:t>Third</a:t>
            </a:r>
            <a:r>
              <a:rPr lang="en-US" sz="1200" i="0" baseline="0" dirty="0"/>
              <a:t>: The child of an Indian and a </a:t>
            </a:r>
            <a:r>
              <a:rPr lang="en-US" sz="1200" i="1" baseline="0" dirty="0"/>
              <a:t>mestiza </a:t>
            </a:r>
            <a:r>
              <a:rPr lang="en-US" sz="1200" i="0" baseline="0" dirty="0"/>
              <a:t>is a </a:t>
            </a:r>
            <a:r>
              <a:rPr lang="en-US" sz="1200" i="1" baseline="0" dirty="0"/>
              <a:t>coyote</a:t>
            </a:r>
            <a:r>
              <a:rPr lang="en-US" sz="1200" i="0" baseline="0" dirty="0"/>
              <a:t>. </a:t>
            </a:r>
            <a:r>
              <a:rPr lang="en-US" sz="1200" i="1" baseline="0" dirty="0"/>
              <a:t>Fourth</a:t>
            </a:r>
            <a:r>
              <a:rPr lang="en-US" sz="1200" i="0" baseline="0" dirty="0"/>
              <a:t>: And the child of an Indian man and African woman is a </a:t>
            </a:r>
            <a:r>
              <a:rPr lang="en-US" sz="1200" i="1" baseline="0" dirty="0"/>
              <a:t>chino</a:t>
            </a:r>
            <a:r>
              <a:rPr lang="en-US" sz="1200" i="0" baseline="0" dirty="0"/>
              <a:t>. </a:t>
            </a:r>
            <a:endParaRPr lang="en-US" sz="1200" kern="1200" dirty="0">
              <a:solidFill>
                <a:schemeClr val="tx1"/>
              </a:solidFill>
              <a:latin typeface="Arial" charset="0"/>
              <a:ea typeface="ＭＳ Ｐゴシック" charset="-128"/>
              <a:cs typeface="ＭＳ Ｐゴシック" charset="-128"/>
            </a:endParaRPr>
          </a:p>
          <a:p>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500638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49</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Note</a:t>
            </a:r>
            <a:r>
              <a:rPr lang="en-US" altLang="en-US" baseline="0" dirty="0">
                <a:latin typeface="Arial" panose="020B0604020202020204" pitchFamily="34" charset="0"/>
                <a:ea typeface="ＭＳ Ｐゴシック" panose="020B0600070205080204" pitchFamily="34" charset="-128"/>
              </a:rPr>
              <a:t> to Compositor: insert image from page 27, top of the page. </a:t>
            </a:r>
          </a:p>
          <a:p>
            <a:endParaRPr lang="en-US" altLang="en-US" baseline="0" dirty="0">
              <a:latin typeface="Arial" panose="020B0604020202020204" pitchFamily="34" charset="0"/>
              <a:ea typeface="ＭＳ Ｐゴシック" panose="020B0600070205080204"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0" baseline="0" dirty="0">
                <a:latin typeface="Arial" panose="020B0604020202020204" pitchFamily="34" charset="0"/>
                <a:ea typeface="ＭＳ Ｐゴシック" panose="020B0600070205080204" pitchFamily="34" charset="-128"/>
              </a:rPr>
              <a:t>An illustration from the </a:t>
            </a:r>
            <a:r>
              <a:rPr lang="en-US" altLang="en-US" i="1" baseline="0" dirty="0">
                <a:latin typeface="Arial" panose="020B0604020202020204" pitchFamily="34" charset="0"/>
                <a:ea typeface="ＭＳ Ｐゴシック" panose="020B0600070205080204" pitchFamily="34" charset="-128"/>
              </a:rPr>
              <a:t>Huexotzinco Codex</a:t>
            </a:r>
            <a:r>
              <a:rPr lang="en-US" altLang="en-US" i="0" baseline="0" dirty="0">
                <a:latin typeface="Arial" panose="020B0604020202020204" pitchFamily="34" charset="0"/>
                <a:ea typeface="ＭＳ Ｐゴシック" panose="020B0600070205080204" pitchFamily="34" charset="-128"/>
              </a:rPr>
              <a:t> (1531) depicts Mexicans providing products and services as taxes to the Spanish conquerors. The banner of the Virgin Mary and baby Jesus reflects the early spread of Christianity. The people of Huexotzinco, a town near Mexico City, had aided Hern</a:t>
            </a:r>
            <a:r>
              <a:rPr lang="en-US" sz="1200" dirty="0"/>
              <a:t>án Cortés in his conquest</a:t>
            </a:r>
            <a:r>
              <a:rPr lang="en-US" sz="1200" baseline="0" dirty="0"/>
              <a:t> of the Aztec empire. The codex was part of a successful lawsuit, endorsed by </a:t>
            </a:r>
            <a:r>
              <a:rPr lang="en-US" sz="1200" dirty="0"/>
              <a:t>Cortés, in which the Indians challenged</a:t>
            </a:r>
            <a:r>
              <a:rPr lang="en-US" sz="1200" baseline="0" dirty="0"/>
              <a:t> excessive taxation by colonial officials. </a:t>
            </a:r>
            <a:endParaRPr lang="en-US" sz="1200" kern="1200" dirty="0">
              <a:solidFill>
                <a:schemeClr val="tx1"/>
              </a:solidFill>
              <a:latin typeface="Arial" charset="0"/>
              <a:ea typeface="ＭＳ Ｐゴシック" charset="-128"/>
              <a:cs typeface="ＭＳ Ｐゴシック" charset="-128"/>
            </a:endParaRPr>
          </a:p>
          <a:p>
            <a:endParaRPr lang="en-US" altLang="en-US" i="0"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832740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3E34AC73-E457-49E5-92C2-D03C19539DA6}" type="slidenum">
              <a:rPr lang="en-US" smtClean="0">
                <a:latin typeface="Arial" charset="0"/>
              </a:rPr>
              <a:pPr eaLnBrk="1" hangingPunct="1"/>
              <a:t>50</a:t>
            </a:fld>
            <a:endParaRPr lang="en-US" dirty="0">
              <a:latin typeface="Arial"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Most Europeans believed in the inherent superiority of their cultures and societies over those of the Indians, and they rarely</a:t>
            </a:r>
            <a:r>
              <a:rPr lang="en-US" baseline="0" dirty="0"/>
              <a:t> </a:t>
            </a:r>
            <a:r>
              <a:rPr lang="en-US" dirty="0"/>
              <a:t>questioned their right to conquer them. Rather, they expected these societies to abandon their own cultures in favor of European</a:t>
            </a:r>
            <a:r>
              <a:rPr lang="en-US" baseline="0" dirty="0"/>
              <a:t> culture. </a:t>
            </a:r>
            <a:r>
              <a:rPr lang="en-US" dirty="0"/>
              <a:t>Before colonizing the New World, Europeans had fought each other in religious wars and conflicts, establishing a precedent for conquering other peoples and cultures based on religious and cultural notions of superiority and inferiority. Especially</a:t>
            </a:r>
            <a:r>
              <a:rPr lang="en-US" baseline="0" dirty="0"/>
              <a:t> on Spain’s part, the colonizers felt justified in conquest by Pope Alexander VI’s granting of much of the Western Hemisphere to Spanish title. </a:t>
            </a:r>
            <a:endParaRPr lang="en-US" dirty="0"/>
          </a:p>
          <a:p>
            <a:pPr eaLnBrk="1" hangingPunct="1"/>
            <a:endParaRPr lang="en-US" dirty="0"/>
          </a:p>
          <a:p>
            <a:pPr eaLnBrk="1" hangingPunct="1"/>
            <a:r>
              <a:rPr lang="en-US" dirty="0"/>
              <a:t>The papal decree came with a potent message that the colonizers were responsible for spreading</a:t>
            </a:r>
            <a:r>
              <a:rPr lang="en-US" baseline="0" dirty="0"/>
              <a:t> the Catholic faith in their dominions. </a:t>
            </a:r>
            <a:r>
              <a:rPr lang="en-US" dirty="0"/>
              <a:t>The </a:t>
            </a:r>
            <a:r>
              <a:rPr lang="en-US" dirty="0" smtClean="0"/>
              <a:t>Spanish, </a:t>
            </a:r>
            <a:r>
              <a:rPr lang="en-US" dirty="0"/>
              <a:t>in </a:t>
            </a:r>
            <a:r>
              <a:rPr lang="en-US" dirty="0" smtClean="0"/>
              <a:t>particular, </a:t>
            </a:r>
            <a:r>
              <a:rPr lang="en-US" dirty="0"/>
              <a:t>embraced the mission to convert natives to Christianity. With the Protestant Reformation dividing the Catholic Church beginning in 1517, the Spanish believed they had to convert natives to Catholicism to save them from heathenism and Protestantism.</a:t>
            </a:r>
            <a:r>
              <a:rPr lang="en-US" baseline="0" dirty="0"/>
              <a:t> At this early stage of colonization, the Spanish had no concept of “race” as an innate, unchanging characteristic, thus they hoped conversion would assist in their quest to</a:t>
            </a:r>
            <a:r>
              <a:rPr lang="en-US" dirty="0"/>
              <a:t> assimilate the Indians and raise them to European levels of civilization. The drastic fall in Indian population due to epidemics and brutal</a:t>
            </a:r>
            <a:r>
              <a:rPr lang="en-US" baseline="0" dirty="0"/>
              <a:t> forced labor systems hindered these efforts, but conquistadores saw no contradiction between missionizing and forced labor for personal and national profit. </a:t>
            </a:r>
            <a:endParaRPr lang="en-US" dirty="0"/>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Spanish colonizers saw Indians as a workforce for extracting gold and silver to enrich Spain, and in the process worked many of the Indians to death. The Spanish believed they were giving the Indians “freedom” through Christian conversion, while they also exploited them to make Spaniards and the Spanish crown immensely rich. Pope Paul III outlawed American</a:t>
            </a:r>
            <a:r>
              <a:rPr lang="en-US" baseline="0" dirty="0"/>
              <a:t> Indian enslavement (though not African enslavement), and Bartolom</a:t>
            </a:r>
            <a:r>
              <a:rPr lang="en-US" sz="1200" dirty="0"/>
              <a:t>é</a:t>
            </a:r>
            <a:r>
              <a:rPr lang="en-US" sz="1200" baseline="0" dirty="0"/>
              <a:t> de Las Casas preached against the injustices committed against American Indians. But Las Casas, like Pope Paul III had no qualms with African slavery; rather, he viewed African slavery as a way to avoid the brutalities being committed upon the Indian population. </a:t>
            </a:r>
            <a:endParaRPr lang="en-US" sz="1200" kern="1200" dirty="0">
              <a:solidFill>
                <a:schemeClr val="tx1"/>
              </a:solidFill>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0289452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51</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Virgin</a:t>
            </a:r>
            <a:r>
              <a:rPr lang="en-US" baseline="0" dirty="0"/>
              <a:t> of Guadalupe, a symbol of Mexican culture, in an image from 1770. She is portrayed as the protector of the Indians. </a:t>
            </a:r>
            <a:endParaRPr lang="en-US" dirty="0"/>
          </a:p>
        </p:txBody>
      </p:sp>
    </p:spTree>
    <p:extLst>
      <p:ext uri="{BB962C8B-B14F-4D97-AF65-F5344CB8AC3E}">
        <p14:creationId xmlns:p14="http://schemas.microsoft.com/office/powerpoint/2010/main" val="11777363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6C963258-AB05-4AC9-95A5-1ADE4F59CEBF}" type="slidenum">
              <a:rPr lang="en-US" smtClean="0">
                <a:solidFill>
                  <a:prstClr val="black"/>
                </a:solidFill>
                <a:latin typeface="Arial" charset="0"/>
              </a:rPr>
              <a:pPr eaLnBrk="1" hangingPunct="1"/>
              <a:t>52</a:t>
            </a:fld>
            <a:endParaRPr lang="en-US" dirty="0">
              <a:solidFill>
                <a:prstClr val="black"/>
              </a:solidFill>
              <a:latin typeface="Arial"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 benign view of Spanish colonization.</a:t>
            </a:r>
            <a:r>
              <a:rPr lang="en-US" baseline="0" dirty="0"/>
              <a:t> This engraving from a 1621 book depicts Spanish missionaries bringing Christianity to New World natives while priests do construction work. A fortified colonial town is visible in the background. </a:t>
            </a:r>
            <a:endParaRPr lang="en-US" dirty="0"/>
          </a:p>
        </p:txBody>
      </p:sp>
    </p:spTree>
    <p:extLst>
      <p:ext uri="{BB962C8B-B14F-4D97-AF65-F5344CB8AC3E}">
        <p14:creationId xmlns:p14="http://schemas.microsoft.com/office/powerpoint/2010/main" val="6015651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752DBCED-814D-4CB7-A55E-CBC62C9D5E1B}" type="slidenum">
              <a:rPr lang="en-US" smtClean="0">
                <a:latin typeface="Arial" charset="0"/>
              </a:rPr>
              <a:pPr eaLnBrk="1" hangingPunct="1"/>
              <a:t>53</a:t>
            </a:fld>
            <a:endParaRPr lang="en-US" dirty="0">
              <a:latin typeface="Arial"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In 1542, Spain’s “New Laws,” stemming from Pope Paul</a:t>
            </a:r>
            <a:r>
              <a:rPr lang="en-US" baseline="0" dirty="0"/>
              <a:t> III’s command and Las Casas’s efforts,</a:t>
            </a:r>
            <a:r>
              <a:rPr lang="en-US" dirty="0"/>
              <a:t> officially outlawed Indian slavery. Las Casas criticized his fellow Spaniards for their shocking atrocities and cruelties against native peoples, opposed their enslavement, and insisted that Indians were rational beings, not savages, who could not be denied their freedom and lands</a:t>
            </a:r>
            <a:r>
              <a:rPr lang="en-US" dirty="0">
                <a:cs typeface="Arial" charset="0"/>
              </a:rPr>
              <a:t>—</a:t>
            </a:r>
            <a:r>
              <a:rPr lang="en-US" dirty="0"/>
              <a:t>even while he suggested that the importation of African slaves might protect Indians from exploitation. Las Casas’s criticisms helped spread throughout Europe the “Black Legend” of Spain as an exceptionally brutal and exploitative colonial power.</a:t>
            </a:r>
          </a:p>
          <a:p>
            <a:pPr eaLnBrk="1" hangingPunct="1"/>
            <a:endParaRPr lang="en-US" dirty="0"/>
          </a:p>
          <a:p>
            <a:pPr eaLnBrk="1" hangingPunct="1"/>
            <a:r>
              <a:rPr lang="en-US" dirty="0"/>
              <a:t>Las Casas and other Spaniards believed that colonists’ cruel treatment of the natives undermined their empire’s mission to convert and assimilate them. But some Spanish colonists resisted imperial reforms, such as the outlawing of Indian slavery, by rebelling against the crown. In 1550, the Spanish abolished the </a:t>
            </a:r>
            <a:r>
              <a:rPr lang="en-US" i="1" dirty="0"/>
              <a:t>encomienda </a:t>
            </a:r>
            <a:r>
              <a:rPr lang="en-US" dirty="0"/>
              <a:t>system, in which Spanish colonists had the right to rule over conquered Indian lands and force Indians to work, and replaced it with the </a:t>
            </a:r>
            <a:r>
              <a:rPr lang="en-US" i="1" dirty="0"/>
              <a:t>repartimiento</a:t>
            </a:r>
            <a:r>
              <a:rPr lang="en-US" dirty="0"/>
              <a:t> system, in which Indians were legally free and entitled to wages but were still required to perform annually a fixed amount of labor. No longer slaves, Indians were still exploited by landlords and priests.</a:t>
            </a:r>
          </a:p>
          <a:p>
            <a:pPr eaLnBrk="1" hangingPunct="1"/>
            <a:endParaRPr lang="en-US" dirty="0"/>
          </a:p>
          <a:p>
            <a:pPr eaLnBrk="1" hangingPunct="1"/>
            <a:r>
              <a:rPr lang="en-US" dirty="0"/>
              <a:t>Spain’s treatment of American Indians improved marginally</a:t>
            </a:r>
            <a:r>
              <a:rPr lang="en-US" baseline="0" dirty="0"/>
              <a:t> as they came to include education, medical care, and European goods into their modes of colonization, in addition to violence and disease. Nonetheless, the “Black Legend” had taken hold, and it provided potent justifications for other European nations to challenge Spain’s dominance. </a:t>
            </a:r>
            <a:endParaRPr lang="en-US" dirty="0"/>
          </a:p>
        </p:txBody>
      </p:sp>
    </p:spTree>
    <p:extLst>
      <p:ext uri="{BB962C8B-B14F-4D97-AF65-F5344CB8AC3E}">
        <p14:creationId xmlns:p14="http://schemas.microsoft.com/office/powerpoint/2010/main" val="6790266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Spanish </a:t>
            </a:r>
            <a:r>
              <a:rPr lang="en-US" altLang="en-US" i="0" baseline="0" dirty="0">
                <a:latin typeface="Arial" panose="020B0604020202020204" pitchFamily="34" charset="0"/>
                <a:ea typeface="ＭＳ Ｐゴシック" panose="020B0600070205080204" pitchFamily="34" charset="-128"/>
              </a:rPr>
              <a:t>conquistadores murdering Indians at Cuzco, in </a:t>
            </a:r>
            <a:r>
              <a:rPr lang="en-US" altLang="en-US" i="0" baseline="0" dirty="0" smtClean="0">
                <a:latin typeface="Arial" panose="020B0604020202020204" pitchFamily="34" charset="0"/>
                <a:ea typeface="ＭＳ Ｐゴシック" panose="020B0600070205080204" pitchFamily="34" charset="-128"/>
              </a:rPr>
              <a:t>Peru</a:t>
            </a:r>
          </a:p>
          <a:p>
            <a:endParaRPr lang="en-US" altLang="en-US" i="0" baseline="0" dirty="0" smtClean="0">
              <a:latin typeface="Arial" panose="020B0604020202020204" pitchFamily="34" charset="0"/>
              <a:ea typeface="ＭＳ Ｐゴシック" panose="020B0600070205080204" pitchFamily="34" charset="-128"/>
            </a:endParaRPr>
          </a:p>
          <a:p>
            <a:r>
              <a:rPr lang="en-US" altLang="en-US" i="0" baseline="0" dirty="0" smtClean="0">
                <a:latin typeface="Arial" panose="020B0604020202020204" pitchFamily="34" charset="0"/>
                <a:ea typeface="ＭＳ Ｐゴシック" panose="020B0600070205080204" pitchFamily="34" charset="-128"/>
              </a:rPr>
              <a:t>The </a:t>
            </a:r>
            <a:r>
              <a:rPr lang="en-US" altLang="en-US" i="0" baseline="0" dirty="0">
                <a:latin typeface="Arial" panose="020B0604020202020204" pitchFamily="34" charset="0"/>
                <a:ea typeface="ＭＳ Ｐゴシック" panose="020B0600070205080204" pitchFamily="34" charset="-128"/>
              </a:rPr>
              <a:t>Dutch-born engraver Theodor de Bry and his sons illustrated ten volumes about New World exploration published between 1590 and 1618. A Protestant, de Bry created vivid images that helped to spread the Black Legend of Spain as a uniquely cruel colonizer. </a:t>
            </a:r>
          </a:p>
        </p:txBody>
      </p:sp>
    </p:spTree>
    <p:extLst>
      <p:ext uri="{BB962C8B-B14F-4D97-AF65-F5344CB8AC3E}">
        <p14:creationId xmlns:p14="http://schemas.microsoft.com/office/powerpoint/2010/main" val="2069560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55</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A </a:t>
            </a:r>
            <a:r>
              <a:rPr lang="en-US" altLang="en-US" i="0" baseline="0" dirty="0">
                <a:latin typeface="Arial" panose="020B0604020202020204" pitchFamily="34" charset="0"/>
                <a:ea typeface="ＭＳ Ｐゴシック" panose="020B0600070205080204" pitchFamily="34" charset="-128"/>
              </a:rPr>
              <a:t>view of San Carlos Borromeo de Carmelo, or Mission Carmel, in 1786, two years after the death of Father Junipero Serra, depicts Native Americans lined up to welcome a French scientific expedition. Sketched by a French explorer, this is the earliest known image of California. </a:t>
            </a:r>
          </a:p>
        </p:txBody>
      </p:sp>
    </p:spTree>
    <p:extLst>
      <p:ext uri="{BB962C8B-B14F-4D97-AF65-F5344CB8AC3E}">
        <p14:creationId xmlns:p14="http://schemas.microsoft.com/office/powerpoint/2010/main" val="16310352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B90D11EA-289D-4356-82CB-484C9B14E0E6}" type="slidenum">
              <a:rPr lang="en-US" smtClean="0">
                <a:latin typeface="Arial" charset="0"/>
              </a:rPr>
              <a:pPr eaLnBrk="1" hangingPunct="1"/>
              <a:t>56</a:t>
            </a:fld>
            <a:endParaRPr lang="en-US" dirty="0">
              <a:latin typeface="Arial"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Spanish explorers seeking new kingdoms of gold first came in the early sixteenth century to the areas that would become the United States, exploring the Pacific and Gulf coasts and parts of the American southeast and southwest. Additionally,</a:t>
            </a:r>
            <a:r>
              <a:rPr lang="en-US" baseline="0" dirty="0"/>
              <a:t> the first colony was not in Jamestown or St. Augustine, but in Puerto Rico. E</a:t>
            </a:r>
            <a:r>
              <a:rPr lang="en-US" dirty="0"/>
              <a:t>xpeditions led</a:t>
            </a:r>
            <a:r>
              <a:rPr lang="en-US" baseline="0" dirty="0"/>
              <a:t> by numerous Spanish explorers</a:t>
            </a:r>
            <a:r>
              <a:rPr lang="en-US" dirty="0"/>
              <a:t> spread disease and devastation among Indian communities in North America; Hernando de Soto’s journey through the Gulf Coast and southwest was especially brutal. Raping, torturing, and enslaving native peoples they encountered, de Soto’s men also spread fatal diseases, all of which led to the virtual disappearance of once-vibrant native communities.</a:t>
            </a:r>
          </a:p>
        </p:txBody>
      </p:sp>
    </p:spTree>
    <p:extLst>
      <p:ext uri="{BB962C8B-B14F-4D97-AF65-F5344CB8AC3E}">
        <p14:creationId xmlns:p14="http://schemas.microsoft.com/office/powerpoint/2010/main" val="29393182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BC657C27-96D2-4338-8AD0-73FAE1CA76B5}" type="slidenum">
              <a:rPr lang="en-US" smtClean="0">
                <a:latin typeface="Arial" charset="0"/>
              </a:rPr>
              <a:pPr eaLnBrk="1" hangingPunct="1"/>
              <a:t>57</a:t>
            </a:fld>
            <a:endParaRPr lang="en-US" dirty="0">
              <a:latin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dirty="0"/>
              <a:t>The first area to be colonized by the Spanish in what became today’s United States was Florida, where the Spanish wiped out French settlers in their hopes of preventing further French colonization and ending piracy in nearby waters. Despite considerable Spanish efforts to build towns and forts and convert Indians, the Spanish presence in Florida remained small.</a:t>
            </a:r>
          </a:p>
          <a:p>
            <a:pPr eaLnBrk="1" hangingPunct="1"/>
            <a:endParaRPr lang="en-US" sz="10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000" dirty="0"/>
              <a:t>In the southwest in 1598, the first major Spanish expedition in the area, led by Juan de </a:t>
            </a:r>
            <a:r>
              <a:rPr lang="en-US" sz="1000" baseline="0" dirty="0"/>
              <a:t>O</a:t>
            </a:r>
            <a:r>
              <a:rPr lang="en-US" sz="1200" dirty="0"/>
              <a:t>ñ</a:t>
            </a:r>
            <a:r>
              <a:rPr lang="en-US" sz="1000" dirty="0"/>
              <a:t>ate, searched for fabled minerals, but when attacked by natives of Acoma in present-day New Mexico, they retaliated by killing and enslaving native inhabitants;</a:t>
            </a:r>
            <a:r>
              <a:rPr lang="en-US" sz="1000" baseline="0" dirty="0"/>
              <a:t> women and children were consigned to forced servitude, while men were subjected to the cutting off of one foot. O</a:t>
            </a:r>
            <a:r>
              <a:rPr lang="en-US" sz="1200" dirty="0"/>
              <a:t>ñ</a:t>
            </a:r>
            <a:r>
              <a:rPr lang="en-US" sz="1000" dirty="0"/>
              <a:t>ate was recalled by Spanish authorities for his brutal methods and failure</a:t>
            </a:r>
            <a:r>
              <a:rPr lang="en-US" sz="1000" baseline="0" dirty="0"/>
              <a:t> to find gold</a:t>
            </a:r>
            <a:r>
              <a:rPr lang="en-US" sz="1000" dirty="0"/>
              <a:t>, and a period of more stable colonial rule was initiated with the establishment of New Mexico and its capital, Santa Fe.</a:t>
            </a:r>
          </a:p>
          <a:p>
            <a:pPr eaLnBrk="1" hangingPunct="1"/>
            <a:endParaRPr lang="en-US" sz="1000" dirty="0"/>
          </a:p>
          <a:p>
            <a:pPr eaLnBrk="1" hangingPunct="1"/>
            <a:r>
              <a:rPr lang="en-US" sz="1000" dirty="0"/>
              <a:t>By 1680, a small number of mostly </a:t>
            </a:r>
            <a:r>
              <a:rPr lang="en-US" sz="1000" i="1" dirty="0"/>
              <a:t>mestizo</a:t>
            </a:r>
            <a:r>
              <a:rPr lang="en-US" sz="1000" dirty="0"/>
              <a:t> Spanish colonists ruled over the Pueblo Indians of New Mexico. Tensions arose over the colonists’ exploitation of the Indians’ labor and their increasingly harsh efforts to convert Indians and eliminate indigenous religious practices and beliefs. Among other factors, this led to a successful revolt that year that</a:t>
            </a:r>
            <a:r>
              <a:rPr lang="en-US" sz="1000" baseline="0" dirty="0"/>
              <a:t> drove </a:t>
            </a:r>
            <a:r>
              <a:rPr lang="en-US" sz="1000" dirty="0"/>
              <a:t>the Spanish from New Mexico and restored native autonomy.</a:t>
            </a:r>
          </a:p>
          <a:p>
            <a:pPr eaLnBrk="1" hangingPunct="1"/>
            <a:endParaRPr lang="en-US" sz="1000" dirty="0"/>
          </a:p>
          <a:p>
            <a:pPr eaLnBrk="1" hangingPunct="1"/>
            <a:r>
              <a:rPr lang="en-US" sz="1000" dirty="0"/>
              <a:t>Led by Pop</a:t>
            </a:r>
            <a:r>
              <a:rPr lang="en-US" sz="1000" dirty="0">
                <a:cs typeface="Arial" charset="0"/>
              </a:rPr>
              <a:t>é</a:t>
            </a:r>
            <a:r>
              <a:rPr lang="en-US" sz="1000" dirty="0"/>
              <a:t>, a religious leader who had earlier been arrested by the Spanish for “sorcery,” the Pueblos attacked and nearly wiped out the entire population of Spanish colonists, destroying in the process all the symbols and icons of Spanish culture and Catholicism they could find. A dozen years later, cooperation between Pueblo</a:t>
            </a:r>
            <a:r>
              <a:rPr lang="en-US" sz="1000" baseline="0" dirty="0"/>
              <a:t> peoples disintegrated</a:t>
            </a:r>
            <a:r>
              <a:rPr lang="en-US" sz="1000" dirty="0"/>
              <a:t>, and the Spanish reconquered New Mexico for good. The Pueblo</a:t>
            </a:r>
            <a:r>
              <a:rPr lang="en-US" sz="1000" baseline="0" dirty="0"/>
              <a:t> Revolt was the most complete victory for Native Americans over Europeans and the only wholesale expulsion of settlers in the history of North America. Though victorious in the end, the incident caused Spain to rethink its practices, and institute more tolerance for traditional religion as well as a decreased demand on Indian labor in the eighteenth century. </a:t>
            </a:r>
            <a:endParaRPr lang="en-US" sz="1000" dirty="0"/>
          </a:p>
        </p:txBody>
      </p:sp>
    </p:spTree>
    <p:extLst>
      <p:ext uri="{BB962C8B-B14F-4D97-AF65-F5344CB8AC3E}">
        <p14:creationId xmlns:p14="http://schemas.microsoft.com/office/powerpoint/2010/main" val="18256960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Acoma</a:t>
            </a:r>
            <a:r>
              <a:rPr lang="en-US" altLang="en-US" baseline="0" dirty="0">
                <a:latin typeface="Arial" panose="020B0604020202020204" pitchFamily="34" charset="0"/>
                <a:ea typeface="ＭＳ Ｐゴシック" panose="020B0600070205080204" pitchFamily="34" charset="-128"/>
              </a:rPr>
              <a:t>, the “sky city,” as it appeared in 1904</a:t>
            </a:r>
            <a:r>
              <a:rPr lang="en-US" altLang="en-US" baseline="0" dirty="0" smtClean="0">
                <a:latin typeface="Arial" panose="020B0604020202020204" pitchFamily="34" charset="0"/>
                <a:ea typeface="ＭＳ Ｐゴシック" panose="020B0600070205080204" pitchFamily="34" charset="-128"/>
              </a:rPr>
              <a:t>.</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971261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CE5DACEA-0974-40A7-B6CF-A013AEF421E7}" type="slidenum">
              <a:rPr lang="en-US" smtClean="0">
                <a:solidFill>
                  <a:prstClr val="black"/>
                </a:solidFill>
                <a:latin typeface="Arial" charset="0"/>
              </a:rPr>
              <a:pPr eaLnBrk="1" hangingPunct="1"/>
              <a:t>59</a:t>
            </a:fld>
            <a:endParaRPr lang="en-US" dirty="0">
              <a:solidFill>
                <a:prstClr val="black"/>
              </a:solidFill>
              <a:latin typeface="Arial"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t>St. Anthony and the Infant Jesus</a:t>
            </a:r>
            <a:r>
              <a:rPr lang="en-US" i="0" dirty="0"/>
              <a:t>, painted on</a:t>
            </a:r>
            <a:r>
              <a:rPr lang="en-US" i="0" baseline="0" dirty="0"/>
              <a:t> a tanned buffalo hide by a Franciscan priest in New Mexico in the early eighteenth century. This was not long after the Spanish reconquered the area, from which they had been driven by the Pueblo Revolt. </a:t>
            </a:r>
            <a:endParaRPr lang="en-US" i="1" dirty="0"/>
          </a:p>
        </p:txBody>
      </p:sp>
    </p:spTree>
    <p:extLst>
      <p:ext uri="{BB962C8B-B14F-4D97-AF65-F5344CB8AC3E}">
        <p14:creationId xmlns:p14="http://schemas.microsoft.com/office/powerpoint/2010/main" val="6552001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09443" indent="-272863" eaLnBrk="0" hangingPunct="0">
              <a:defRPr>
                <a:solidFill>
                  <a:schemeClr val="tx1"/>
                </a:solidFill>
                <a:latin typeface="Arial" charset="0"/>
                <a:ea typeface="ＭＳ Ｐゴシック" charset="-128"/>
              </a:defRPr>
            </a:lvl2pPr>
            <a:lvl3pPr marL="1091451" indent="-218290" eaLnBrk="0" hangingPunct="0">
              <a:defRPr>
                <a:solidFill>
                  <a:schemeClr val="tx1"/>
                </a:solidFill>
                <a:latin typeface="Arial" charset="0"/>
                <a:ea typeface="ＭＳ Ｐゴシック" charset="-128"/>
              </a:defRPr>
            </a:lvl3pPr>
            <a:lvl4pPr marL="1528031" indent="-218290" eaLnBrk="0" hangingPunct="0">
              <a:defRPr>
                <a:solidFill>
                  <a:schemeClr val="tx1"/>
                </a:solidFill>
                <a:latin typeface="Arial" charset="0"/>
                <a:ea typeface="ＭＳ Ｐゴシック" charset="-128"/>
              </a:defRPr>
            </a:lvl4pPr>
            <a:lvl5pPr marL="1964611" indent="-218290" eaLnBrk="0" hangingPunct="0">
              <a:defRPr>
                <a:solidFill>
                  <a:schemeClr val="tx1"/>
                </a:solidFill>
                <a:latin typeface="Arial" charset="0"/>
                <a:ea typeface="ＭＳ Ｐゴシック" charset="-128"/>
              </a:defRPr>
            </a:lvl5pPr>
            <a:lvl6pPr marL="2401192" indent="-218290" eaLnBrk="0" fontAlgn="base" hangingPunct="0">
              <a:spcBef>
                <a:spcPct val="0"/>
              </a:spcBef>
              <a:spcAft>
                <a:spcPct val="0"/>
              </a:spcAft>
              <a:defRPr>
                <a:solidFill>
                  <a:schemeClr val="tx1"/>
                </a:solidFill>
                <a:latin typeface="Arial" charset="0"/>
                <a:ea typeface="ＭＳ Ｐゴシック" charset="-128"/>
              </a:defRPr>
            </a:lvl6pPr>
            <a:lvl7pPr marL="2837772" indent="-218290" eaLnBrk="0" fontAlgn="base" hangingPunct="0">
              <a:spcBef>
                <a:spcPct val="0"/>
              </a:spcBef>
              <a:spcAft>
                <a:spcPct val="0"/>
              </a:spcAft>
              <a:defRPr>
                <a:solidFill>
                  <a:schemeClr val="tx1"/>
                </a:solidFill>
                <a:latin typeface="Arial" charset="0"/>
                <a:ea typeface="ＭＳ Ｐゴシック" charset="-128"/>
              </a:defRPr>
            </a:lvl7pPr>
            <a:lvl8pPr marL="3274352" indent="-218290" eaLnBrk="0" fontAlgn="base" hangingPunct="0">
              <a:spcBef>
                <a:spcPct val="0"/>
              </a:spcBef>
              <a:spcAft>
                <a:spcPct val="0"/>
              </a:spcAft>
              <a:defRPr>
                <a:solidFill>
                  <a:schemeClr val="tx1"/>
                </a:solidFill>
                <a:latin typeface="Arial" charset="0"/>
                <a:ea typeface="ＭＳ Ｐゴシック" charset="-128"/>
              </a:defRPr>
            </a:lvl8pPr>
            <a:lvl9pPr marL="3710932" indent="-21829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B76904B6-82A0-4982-AD97-F455A2C45F94}" type="slidenum">
              <a:rPr lang="en-US" smtClean="0"/>
              <a:pPr eaLnBrk="1" hangingPunct="1"/>
              <a:t>60</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purpose of the focus questions is to help students find larger themes and structures to bring the historical evidence, events, and examples together for a connected thematic purpose.</a:t>
            </a:r>
          </a:p>
          <a:p>
            <a:endParaRPr lang="en-US" dirty="0"/>
          </a:p>
          <a:p>
            <a:r>
              <a:rPr lang="en-US" dirty="0"/>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11024187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CC6937EF-D0DF-4166-9544-F3C248484889}" type="slidenum">
              <a:rPr lang="en-US" smtClean="0">
                <a:latin typeface="Arial" charset="0"/>
              </a:rPr>
              <a:pPr eaLnBrk="1" hangingPunct="1"/>
              <a:t>61</a:t>
            </a:fld>
            <a:endParaRPr lang="en-US" dirty="0">
              <a:latin typeface="Arial"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dirty="0"/>
              <a:t>Even as other European powers disdained Spain’s treatment of the Indians, they aspired to match the Spanish empire’s incredible mineral wealth. With</a:t>
            </a:r>
            <a:r>
              <a:rPr lang="en-US" sz="1000" baseline="0" dirty="0"/>
              <a:t> the balance of economic power altered by Spain’s success, </a:t>
            </a:r>
            <a:r>
              <a:rPr lang="en-US" sz="1000" dirty="0"/>
              <a:t>rival French, Dutch, and English colonists established colonies in North America during the seventeenth century.</a:t>
            </a:r>
          </a:p>
          <a:p>
            <a:pPr eaLnBrk="1" hangingPunct="1"/>
            <a:endParaRPr lang="en-US" sz="1000" dirty="0"/>
          </a:p>
          <a:p>
            <a:pPr eaLnBrk="1" hangingPunct="1"/>
            <a:r>
              <a:rPr lang="en-US" sz="1000" dirty="0"/>
              <a:t>The French were first, hoping to find gold and locate a Northwest Passage to the Pacific. Failed initial settlements were followed by permanent settlements in the Mississippi River valley and along the St. Lawrence River in what became Canada, then called New France. But</a:t>
            </a:r>
            <a:r>
              <a:rPr lang="en-US" sz="1000" baseline="0" dirty="0"/>
              <a:t> </a:t>
            </a:r>
            <a:r>
              <a:rPr lang="en-US" sz="1000" dirty="0"/>
              <a:t>fears that France’s large</a:t>
            </a:r>
            <a:r>
              <a:rPr lang="en-US" sz="1000" baseline="0" dirty="0"/>
              <a:t> population, its main advantage against England, would be depleted by colonial settlement kept emigration low. Furthermore, negative reports of the conditions and opportunities in North America dissuaded many from making the journey. </a:t>
            </a:r>
            <a:endParaRPr lang="en-US" sz="1000" dirty="0"/>
          </a:p>
          <a:p>
            <a:pPr eaLnBrk="1" hangingPunct="1"/>
            <a:endParaRPr lang="en-US" sz="1000" dirty="0"/>
          </a:p>
          <a:p>
            <a:pPr eaLnBrk="1" hangingPunct="1"/>
            <a:r>
              <a:rPr lang="en-US" sz="1000" dirty="0"/>
              <a:t>Few in number and embracing the fur trade rather than agriculture, however, French colonists depended on friendly relations with local Indians.</a:t>
            </a:r>
            <a:r>
              <a:rPr lang="en-US" sz="1000" baseline="0" dirty="0"/>
              <a:t> The French prided themselves on being more humane than rival empires</a:t>
            </a:r>
            <a:r>
              <a:rPr lang="en-US" sz="1000" dirty="0"/>
              <a:t>. Not interested in land as were English colonists, or in exploiting Indian labor as had the Spanish, the French created elaborate military, commercial, and diplomatic connections with natives, creating alliances with Indians unparalleled in North America in their durability. Samuel</a:t>
            </a:r>
            <a:r>
              <a:rPr lang="en-US" sz="1000" baseline="0" dirty="0"/>
              <a:t> de Champlain emphasized tolerance and denied that Indians were inferior to Europeans, and t</a:t>
            </a:r>
            <a:r>
              <a:rPr lang="en-US" sz="1000" dirty="0"/>
              <a:t>hough French Jesuits sought to convert the Indians, the French generally were more tolerant of Indian religions and spiritual practices than rival European colonists.</a:t>
            </a:r>
            <a:r>
              <a:rPr lang="en-US" sz="1000" baseline="0" dirty="0"/>
              <a:t> I</a:t>
            </a:r>
            <a:r>
              <a:rPr lang="en-US" sz="1000" dirty="0"/>
              <a:t>n the “middle ground” of the upper Great Lakes region, French and Indians mixed in relative equality. Though Indians were encouraged</a:t>
            </a:r>
            <a:r>
              <a:rPr lang="en-US" sz="1000" baseline="0" dirty="0"/>
              <a:t> to adopt European customs, it was more common for settlers to adopt the “free” life of the Indians. </a:t>
            </a:r>
            <a:endParaRPr lang="en-US" sz="1000" dirty="0"/>
          </a:p>
          <a:p>
            <a:pPr eaLnBrk="1" hangingPunct="1"/>
            <a:endParaRPr lang="en-US" sz="1000" dirty="0"/>
          </a:p>
          <a:p>
            <a:pPr eaLnBrk="1" hangingPunct="1"/>
            <a:r>
              <a:rPr lang="en-US" sz="1000" dirty="0"/>
              <a:t>But French colonialism all the same brought disease and warfare to native populations, especially as the fur trade and the introduction of European commodities intensified conflicts between native groups and as wars between European colonists on the continent embroiled natives allied to different European powers.</a:t>
            </a:r>
          </a:p>
        </p:txBody>
      </p:sp>
    </p:spTree>
    <p:extLst>
      <p:ext uri="{BB962C8B-B14F-4D97-AF65-F5344CB8AC3E}">
        <p14:creationId xmlns:p14="http://schemas.microsoft.com/office/powerpoint/2010/main" val="35414020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2CDAF271-5F4C-480D-AD73-58FD8067B1AB}" type="slidenum">
              <a:rPr lang="en-US" smtClean="0">
                <a:latin typeface="Arial" charset="0"/>
              </a:rPr>
              <a:pPr eaLnBrk="1" hangingPunct="1"/>
              <a:t>62</a:t>
            </a:fld>
            <a:endParaRPr lang="en-US" dirty="0">
              <a:latin typeface="Arial"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New</a:t>
            </a:r>
            <a:r>
              <a:rPr lang="en-US" baseline="0" dirty="0"/>
              <a:t> France and New </a:t>
            </a:r>
            <a:r>
              <a:rPr lang="en-US" baseline="0" dirty="0" smtClean="0"/>
              <a:t>Netherland</a:t>
            </a:r>
            <a:endParaRPr lang="en-US" dirty="0"/>
          </a:p>
        </p:txBody>
      </p:sp>
    </p:spTree>
    <p:extLst>
      <p:ext uri="{BB962C8B-B14F-4D97-AF65-F5344CB8AC3E}">
        <p14:creationId xmlns:p14="http://schemas.microsoft.com/office/powerpoint/2010/main" val="17204967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DA13B3D7-CA75-4432-9891-2635B9A1DA50}" type="slidenum">
              <a:rPr lang="en-US" smtClean="0">
                <a:solidFill>
                  <a:prstClr val="black"/>
                </a:solidFill>
                <a:latin typeface="Arial" charset="0"/>
              </a:rPr>
              <a:pPr eaLnBrk="1" hangingPunct="1"/>
              <a:t>63</a:t>
            </a:fld>
            <a:endParaRPr lang="en-US" dirty="0">
              <a:solidFill>
                <a:prstClr val="black"/>
              </a:solidFill>
              <a:latin typeface="Arial"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This engraving,</a:t>
            </a:r>
            <a:r>
              <a:rPr lang="en-US" baseline="0" dirty="0"/>
              <a:t> which appears in Samuel de Champlain’s 1613 account of his voyages, is the only likeness of the explorer from his own time. Champlain, wearing European armor and brandishing an arquebus (an advanced weapon of the period), stands at the center of this pitched battle between his Indian allies and the hostile Iroquois. </a:t>
            </a:r>
            <a:endParaRPr lang="en-US" dirty="0"/>
          </a:p>
        </p:txBody>
      </p:sp>
    </p:spTree>
    <p:extLst>
      <p:ext uri="{BB962C8B-B14F-4D97-AF65-F5344CB8AC3E}">
        <p14:creationId xmlns:p14="http://schemas.microsoft.com/office/powerpoint/2010/main" val="1129141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4DF63A04-DAF7-4316-A3B7-874926C55E15}" type="slidenum">
              <a:rPr lang="en-US" smtClean="0">
                <a:latin typeface="Arial" charset="0"/>
              </a:rPr>
              <a:pPr eaLnBrk="1" hangingPunct="1"/>
              <a:t>64</a:t>
            </a:fld>
            <a:endParaRPr lang="en-US" dirty="0">
              <a:latin typeface="Arial"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The Dutch first came to the New World </a:t>
            </a:r>
            <a:r>
              <a:rPr lang="en-US" dirty="0" smtClean="0"/>
              <a:t>in 1609 with </a:t>
            </a:r>
            <a:r>
              <a:rPr lang="en-US" dirty="0"/>
              <a:t>Henry Hudson’s exploration </a:t>
            </a:r>
            <a:r>
              <a:rPr lang="en-US" dirty="0" smtClean="0"/>
              <a:t>of </a:t>
            </a:r>
            <a:r>
              <a:rPr lang="en-US" dirty="0"/>
              <a:t>New York Harbor and the river that would come to bear his name, setting the stage for the establishment in 1624 of New Amsterdam, the Dutch outpost on Manhattan that became the basis for New York. Although small in size and population, the Netherlands was the center of a global maritime empire of trade, culture, and enlightenment, and the Dutch invented practices, such as the joint stock company, that were critical to the birth of modern capitalism.</a:t>
            </a:r>
          </a:p>
          <a:p>
            <a:pPr eaLnBrk="1" hangingPunct="1"/>
            <a:endParaRPr lang="en-US" dirty="0"/>
          </a:p>
          <a:p>
            <a:pPr eaLnBrk="1" hangingPunct="1"/>
            <a:r>
              <a:rPr lang="en-US" dirty="0"/>
              <a:t>The Dutch prided themselves on their devotion to liberty;</a:t>
            </a:r>
            <a:r>
              <a:rPr lang="en-US" baseline="0" dirty="0"/>
              <a:t> in Europe, no other country aside from the Netherlands had established freedom of the press or the right to private religious practice. The Dutch Reformed Church was the official national church, but individuals were free to choose their religious preference. That freedom led people from all over Europe to seek religious and economic refuge among the Dutch, and many of those people would eventually settle in the Dutch colonies. </a:t>
            </a:r>
            <a:endParaRPr lang="en-US" dirty="0"/>
          </a:p>
        </p:txBody>
      </p:sp>
    </p:spTree>
    <p:extLst>
      <p:ext uri="{BB962C8B-B14F-4D97-AF65-F5344CB8AC3E}">
        <p14:creationId xmlns:p14="http://schemas.microsoft.com/office/powerpoint/2010/main" val="3769261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55DDDF35-E994-4746-98CF-C2020AEC4820}" type="slidenum">
              <a:rPr lang="en-US" smtClean="0">
                <a:latin typeface="Arial" charset="0"/>
              </a:rPr>
              <a:pPr eaLnBrk="1" hangingPunct="1"/>
              <a:t>65</a:t>
            </a:fld>
            <a:endParaRPr lang="en-US" dirty="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228600" y="4416101"/>
            <a:ext cx="6477000" cy="418245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dirty="0"/>
              <a:t>Though the Netherlands was exceptional in its commitment to freedom of the press and religious toleration, New Netherland was hardly governed democratically. New Amsterdam was ruled by the West India Company and lacked an elected assembly or a town council, both of which were common in the Netherlands at the time. But Dutch slaves here had some rights:</a:t>
            </a:r>
            <a:r>
              <a:rPr lang="en-US" sz="1000" baseline="0" dirty="0"/>
              <a:t> they were given land to support their families, but had to pay an annual fee to the Company and work for the Company when called upon. Slaves in New Netherland worked on family farms or in craft labor rather than in a plantation system such as that in the West Indies. Women also experienced more freedom than in other colonies; Dutch law allowed women to retain separate legal identities from husbands, to borrow money, own property, and expect to be included in wills aside sons</a:t>
            </a:r>
            <a:r>
              <a:rPr lang="en-US" sz="1000" baseline="0" dirty="0" smtClean="0"/>
              <a:t>. </a:t>
            </a:r>
            <a:endParaRPr lang="en-US" sz="1000" dirty="0"/>
          </a:p>
          <a:p>
            <a:pPr eaLnBrk="1" hangingPunct="1"/>
            <a:endParaRPr lang="en-US" sz="1000" dirty="0"/>
          </a:p>
          <a:p>
            <a:pPr eaLnBrk="1" hangingPunct="1"/>
            <a:r>
              <a:rPr lang="en-US" sz="1000" dirty="0"/>
              <a:t>New Netherland attracted a diverse array of settlers from different areas of the world, and of course that included the practice of a variety of religions. The Dutch were more tolerant of other religions than other colonial communities in other areas of the Americas, but it is important to note that the official religion of both Holland and New Netherland was the Dutch Reformed Church. Thus, while more tolerant of religious diversity, New Netherland was not completely devoid of conflict over religion. Restrictions on openly practicing other religions besides that of the Dutch Reformed Church were denied by government officials, and in some instances those who protested the restrictions were arrested for defiance. The freedom was of religious practice in private,</a:t>
            </a:r>
            <a:r>
              <a:rPr lang="en-US" sz="1000" baseline="0" dirty="0"/>
              <a:t> but not public</a:t>
            </a:r>
            <a:r>
              <a:rPr lang="en-US" sz="1000" dirty="0"/>
              <a:t>. Officials</a:t>
            </a:r>
            <a:r>
              <a:rPr lang="en-US" sz="1000" baseline="0" dirty="0"/>
              <a:t> and colonists were expected to defend the Dutch Reformed faith in New Netherland. Nonetheless, religious freedom was more extensive than in other empires. </a:t>
            </a:r>
            <a:endParaRPr lang="en-US" sz="1000" dirty="0"/>
          </a:p>
          <a:p>
            <a:pPr eaLnBrk="1" hangingPunct="1"/>
            <a:endParaRPr lang="en-US" sz="1000" dirty="0"/>
          </a:p>
          <a:p>
            <a:pPr eaLnBrk="1" hangingPunct="1"/>
            <a:r>
              <a:rPr lang="en-US" sz="1000" dirty="0"/>
              <a:t>The West India Company gradually loosened its control over New Netherland and offered incentives for settlement, including large estates for </a:t>
            </a:r>
            <a:r>
              <a:rPr lang="en-US" sz="1000" i="1" dirty="0"/>
              <a:t>patroons</a:t>
            </a:r>
            <a:r>
              <a:rPr lang="en-US" sz="1000" dirty="0"/>
              <a:t>, shareholders who agreed to transport tenants for agricultural labor. Several patroons established large estates where they ruled autocratically over their tenants, leading to rebellions in the eighteenth century as freehold tenure became common. Despite the best efforts of its rulers to attract settlers, however, New Netherland remained a tiny outpost in a global Dutch empire.</a:t>
            </a:r>
          </a:p>
          <a:p>
            <a:pPr eaLnBrk="1" hangingPunct="1"/>
            <a:endParaRPr lang="en-US" sz="1000" dirty="0"/>
          </a:p>
          <a:p>
            <a:pPr eaLnBrk="1" hangingPunct="1"/>
            <a:r>
              <a:rPr lang="en-US" sz="1000" dirty="0"/>
              <a:t>The Protestant Dutch, interested in trade rather than conquest and having recently liberated themselves from Spanish rule over the Netherlands, generally identified with the Indians as fellow victims of Spanish and Catholic oppression. They recognized Indian sovereignty over the land, and forbade Dutch settlement until legal title to the land had been purchased from the Indians. But the Dutch also required tribes to pay them, and Dutch settlers provoked conflict with local Indians.</a:t>
            </a:r>
          </a:p>
          <a:p>
            <a:pPr eaLnBrk="1" hangingPunct="1"/>
            <a:endParaRPr lang="en-US" sz="1000" dirty="0"/>
          </a:p>
          <a:p>
            <a:pPr eaLnBrk="1" hangingPunct="1"/>
            <a:r>
              <a:rPr lang="en-US" sz="1000" dirty="0"/>
              <a:t>A “borderland,” according to one historian, is “a</a:t>
            </a:r>
            <a:r>
              <a:rPr lang="en-US" sz="1000" baseline="0" dirty="0"/>
              <a:t> meeting place of peoples where geographical and cultural borders are not clearly defined.” Many of these areas developed during European settlement, such as the Great Lakes region in New France. Overlapping claims to authority and hybrid cultures developed in these areas. Europeans generally consolidated their power at the expense of American Indian power, but at the edges of empire, power and culture dynamics were unstable. European claims often competed against one another, and American Indians often skillfully played these groups against one another, thus increasing their own power at certain points. The types of settlements were therefore different dependent upon which colonizing power established them. All colonizers brought some form of Christianity, new technology, legal/family relations, types of warfare, and disease. Dreams of freedom for European and Indian alike through the spread of Christianity was continually cited as justification for conquest and colonization. England entered the fold at the outset of the seventeenth century under the same pretenses. </a:t>
            </a:r>
            <a:endParaRPr lang="en-US" sz="1000" dirty="0"/>
          </a:p>
        </p:txBody>
      </p:sp>
    </p:spTree>
    <p:extLst>
      <p:ext uri="{BB962C8B-B14F-4D97-AF65-F5344CB8AC3E}">
        <p14:creationId xmlns:p14="http://schemas.microsoft.com/office/powerpoint/2010/main" val="32634791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22922" indent="-278047" eaLnBrk="0" hangingPunct="0">
              <a:defRPr>
                <a:solidFill>
                  <a:schemeClr val="tx1"/>
                </a:solidFill>
                <a:latin typeface="Arial" charset="0"/>
                <a:ea typeface="ＭＳ Ｐゴシック" charset="-128"/>
              </a:defRPr>
            </a:lvl2pPr>
            <a:lvl3pPr marL="1112189" indent="-222438" eaLnBrk="0" hangingPunct="0">
              <a:defRPr>
                <a:solidFill>
                  <a:schemeClr val="tx1"/>
                </a:solidFill>
                <a:latin typeface="Arial" charset="0"/>
                <a:ea typeface="ＭＳ Ｐゴシック" charset="-128"/>
              </a:defRPr>
            </a:lvl3pPr>
            <a:lvl4pPr marL="1557064" indent="-222438" eaLnBrk="0" hangingPunct="0">
              <a:defRPr>
                <a:solidFill>
                  <a:schemeClr val="tx1"/>
                </a:solidFill>
                <a:latin typeface="Arial" charset="0"/>
                <a:ea typeface="ＭＳ Ｐゴシック" charset="-128"/>
              </a:defRPr>
            </a:lvl4pPr>
            <a:lvl5pPr marL="2001939" indent="-222438" eaLnBrk="0" hangingPunct="0">
              <a:defRPr>
                <a:solidFill>
                  <a:schemeClr val="tx1"/>
                </a:solidFill>
                <a:latin typeface="Arial" charset="0"/>
                <a:ea typeface="ＭＳ Ｐゴシック" charset="-128"/>
              </a:defRPr>
            </a:lvl5pPr>
            <a:lvl6pPr marL="2446815" indent="-222438" eaLnBrk="0" fontAlgn="base" hangingPunct="0">
              <a:spcBef>
                <a:spcPct val="0"/>
              </a:spcBef>
              <a:spcAft>
                <a:spcPct val="0"/>
              </a:spcAft>
              <a:defRPr>
                <a:solidFill>
                  <a:schemeClr val="tx1"/>
                </a:solidFill>
                <a:latin typeface="Arial" charset="0"/>
                <a:ea typeface="ＭＳ Ｐゴシック" charset="-128"/>
              </a:defRPr>
            </a:lvl6pPr>
            <a:lvl7pPr marL="2891690" indent="-222438" eaLnBrk="0" fontAlgn="base" hangingPunct="0">
              <a:spcBef>
                <a:spcPct val="0"/>
              </a:spcBef>
              <a:spcAft>
                <a:spcPct val="0"/>
              </a:spcAft>
              <a:defRPr>
                <a:solidFill>
                  <a:schemeClr val="tx1"/>
                </a:solidFill>
                <a:latin typeface="Arial" charset="0"/>
                <a:ea typeface="ＭＳ Ｐゴシック" charset="-128"/>
              </a:defRPr>
            </a:lvl7pPr>
            <a:lvl8pPr marL="3336565" indent="-222438" eaLnBrk="0" fontAlgn="base" hangingPunct="0">
              <a:spcBef>
                <a:spcPct val="0"/>
              </a:spcBef>
              <a:spcAft>
                <a:spcPct val="0"/>
              </a:spcAft>
              <a:defRPr>
                <a:solidFill>
                  <a:schemeClr val="tx1"/>
                </a:solidFill>
                <a:latin typeface="Arial" charset="0"/>
                <a:ea typeface="ＭＳ Ｐゴシック" charset="-128"/>
              </a:defRPr>
            </a:lvl8pPr>
            <a:lvl9pPr marL="3781440" indent="-222438"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89D83F6A-7E3D-4230-A23F-A15B8A6691F8}" type="slidenum">
              <a:rPr lang="en-US" smtClean="0">
                <a:solidFill>
                  <a:srgbClr val="000000"/>
                </a:solidFill>
              </a:rPr>
              <a:pPr eaLnBrk="1" hangingPunct="1"/>
              <a:t>66</a:t>
            </a:fld>
            <a:endParaRPr lang="en-US" dirty="0">
              <a:solidFill>
                <a:srgbClr val="000000"/>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 view of New Amsterdam from 1651 illustrates the tiny size of the outpost. </a:t>
            </a:r>
          </a:p>
        </p:txBody>
      </p:sp>
    </p:spTree>
    <p:extLst>
      <p:ext uri="{BB962C8B-B14F-4D97-AF65-F5344CB8AC3E}">
        <p14:creationId xmlns:p14="http://schemas.microsoft.com/office/powerpoint/2010/main" val="4153571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ok Antiqua" charset="0"/>
                <a:ea typeface="ＭＳ Ｐゴシック" charset="-128"/>
              </a:defRPr>
            </a:lvl1pPr>
            <a:lvl2pPr marL="742950" indent="-285750" eaLnBrk="0" hangingPunct="0">
              <a:defRPr>
                <a:solidFill>
                  <a:schemeClr val="tx1"/>
                </a:solidFill>
                <a:latin typeface="Book Antiqua" charset="0"/>
                <a:ea typeface="ＭＳ Ｐゴシック" charset="-128"/>
              </a:defRPr>
            </a:lvl2pPr>
            <a:lvl3pPr marL="1143000" indent="-228600" eaLnBrk="0" hangingPunct="0">
              <a:defRPr>
                <a:solidFill>
                  <a:schemeClr val="tx1"/>
                </a:solidFill>
                <a:latin typeface="Book Antiqua" charset="0"/>
                <a:ea typeface="ＭＳ Ｐゴシック" charset="-128"/>
              </a:defRPr>
            </a:lvl3pPr>
            <a:lvl4pPr marL="1600200" indent="-228600" eaLnBrk="0" hangingPunct="0">
              <a:defRPr>
                <a:solidFill>
                  <a:schemeClr val="tx1"/>
                </a:solidFill>
                <a:latin typeface="Book Antiqua" charset="0"/>
                <a:ea typeface="ＭＳ Ｐゴシック" charset="-128"/>
              </a:defRPr>
            </a:lvl4pPr>
            <a:lvl5pPr marL="2057400" indent="-228600" eaLnBrk="0" hangingPunct="0">
              <a:defRPr>
                <a:solidFill>
                  <a:schemeClr val="tx1"/>
                </a:solidFill>
                <a:latin typeface="Book Antiqua" charset="0"/>
                <a:ea typeface="ＭＳ Ｐゴシック" charset="-128"/>
              </a:defRPr>
            </a:lvl5pPr>
            <a:lvl6pPr marL="2514600" indent="-228600" eaLnBrk="0" fontAlgn="base" hangingPunct="0">
              <a:spcBef>
                <a:spcPct val="0"/>
              </a:spcBef>
              <a:spcAft>
                <a:spcPct val="0"/>
              </a:spcAft>
              <a:defRPr>
                <a:solidFill>
                  <a:schemeClr val="tx1"/>
                </a:solidFill>
                <a:latin typeface="Book Antiqua" charset="0"/>
                <a:ea typeface="ＭＳ Ｐゴシック" charset="-128"/>
              </a:defRPr>
            </a:lvl6pPr>
            <a:lvl7pPr marL="2971800" indent="-228600" eaLnBrk="0" fontAlgn="base" hangingPunct="0">
              <a:spcBef>
                <a:spcPct val="0"/>
              </a:spcBef>
              <a:spcAft>
                <a:spcPct val="0"/>
              </a:spcAft>
              <a:defRPr>
                <a:solidFill>
                  <a:schemeClr val="tx1"/>
                </a:solidFill>
                <a:latin typeface="Book Antiqua" charset="0"/>
                <a:ea typeface="ＭＳ Ｐゴシック" charset="-128"/>
              </a:defRPr>
            </a:lvl7pPr>
            <a:lvl8pPr marL="3429000" indent="-228600" eaLnBrk="0" fontAlgn="base" hangingPunct="0">
              <a:spcBef>
                <a:spcPct val="0"/>
              </a:spcBef>
              <a:spcAft>
                <a:spcPct val="0"/>
              </a:spcAft>
              <a:defRPr>
                <a:solidFill>
                  <a:schemeClr val="tx1"/>
                </a:solidFill>
                <a:latin typeface="Book Antiqua" charset="0"/>
                <a:ea typeface="ＭＳ Ｐゴシック" charset="-128"/>
              </a:defRPr>
            </a:lvl8pPr>
            <a:lvl9pPr marL="3886200" indent="-228600" eaLnBrk="0" fontAlgn="base" hangingPunct="0">
              <a:spcBef>
                <a:spcPct val="0"/>
              </a:spcBef>
              <a:spcAft>
                <a:spcPct val="0"/>
              </a:spcAft>
              <a:defRPr>
                <a:solidFill>
                  <a:schemeClr val="tx1"/>
                </a:solidFill>
                <a:latin typeface="Book Antiqua" charset="0"/>
                <a:ea typeface="ＭＳ Ｐゴシック" charset="-128"/>
              </a:defRPr>
            </a:lvl9pPr>
          </a:lstStyle>
          <a:p>
            <a:pPr eaLnBrk="1" hangingPunct="1"/>
            <a:fld id="{3C1041EC-D5E2-4AEB-8591-DC4632B5A4B4}" type="slidenum">
              <a:rPr lang="en-US" smtClean="0">
                <a:solidFill>
                  <a:prstClr val="black"/>
                </a:solidFill>
                <a:latin typeface="Arial" charset="0"/>
              </a:rPr>
              <a:pPr eaLnBrk="1" hangingPunct="1"/>
              <a:t>67</a:t>
            </a:fld>
            <a:endParaRPr lang="en-US" dirty="0">
              <a:solidFill>
                <a:prstClr val="black"/>
              </a:solidFill>
              <a:latin typeface="Arial"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seal of New</a:t>
            </a:r>
            <a:r>
              <a:rPr lang="en-US" baseline="0" dirty="0"/>
              <a:t> Netherland, adopted by the Dutch West India Company in 1630, suggests the centrality of the fur trade to the colony’s prospects. Surrounding the beaver is wampum, a string of beads used by Indians in religious rituals and as currency. </a:t>
            </a:r>
            <a:endParaRPr lang="en-US" dirty="0"/>
          </a:p>
        </p:txBody>
      </p:sp>
    </p:spTree>
    <p:extLst>
      <p:ext uri="{BB962C8B-B14F-4D97-AF65-F5344CB8AC3E}">
        <p14:creationId xmlns:p14="http://schemas.microsoft.com/office/powerpoint/2010/main" val="28903168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68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 </a:t>
            </a:r>
            <a:r>
              <a:rPr lang="en-US" altLang="en-US" baseline="0" dirty="0">
                <a:latin typeface="Arial" panose="020B0604020202020204" pitchFamily="34" charset="0"/>
                <a:ea typeface="ＭＳ Ｐゴシック" panose="020B0600070205080204" pitchFamily="34" charset="-128"/>
              </a:rPr>
              <a:t>map of the Western Hemisphere, published in 1592 in Antwerp, then ruled by Spain and now part of Belgium. It shows North America divided between New France and New Spain before the coming of the English. </a:t>
            </a:r>
          </a:p>
        </p:txBody>
      </p:sp>
    </p:spTree>
    <p:extLst>
      <p:ext uri="{BB962C8B-B14F-4D97-AF65-F5344CB8AC3E}">
        <p14:creationId xmlns:p14="http://schemas.microsoft.com/office/powerpoint/2010/main" val="3215835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69</a:t>
            </a:fld>
            <a:endParaRPr lang="en-US" dirty="0"/>
          </a:p>
        </p:txBody>
      </p:sp>
    </p:spTree>
    <p:extLst>
      <p:ext uri="{BB962C8B-B14F-4D97-AF65-F5344CB8AC3E}">
        <p14:creationId xmlns:p14="http://schemas.microsoft.com/office/powerpoint/2010/main" val="5281198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70</a:t>
            </a:fld>
            <a:endParaRPr lang="en-US" dirty="0"/>
          </a:p>
        </p:txBody>
      </p:sp>
    </p:spTree>
    <p:extLst>
      <p:ext uri="{BB962C8B-B14F-4D97-AF65-F5344CB8AC3E}">
        <p14:creationId xmlns:p14="http://schemas.microsoft.com/office/powerpoint/2010/main" val="14156112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72</a:t>
            </a:fld>
            <a:endParaRPr lang="en-US" dirty="0"/>
          </a:p>
        </p:txBody>
      </p:sp>
    </p:spTree>
    <p:extLst>
      <p:ext uri="{BB962C8B-B14F-4D97-AF65-F5344CB8AC3E}">
        <p14:creationId xmlns:p14="http://schemas.microsoft.com/office/powerpoint/2010/main" val="5281198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73</a:t>
            </a:fld>
            <a:endParaRPr lang="en-US" dirty="0"/>
          </a:p>
        </p:txBody>
      </p:sp>
    </p:spTree>
    <p:extLst>
      <p:ext uri="{BB962C8B-B14F-4D97-AF65-F5344CB8AC3E}">
        <p14:creationId xmlns:p14="http://schemas.microsoft.com/office/powerpoint/2010/main" val="160528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extLst>
      <p:ext uri="{BB962C8B-B14F-4D97-AF65-F5344CB8AC3E}">
        <p14:creationId xmlns:p14="http://schemas.microsoft.com/office/powerpoint/2010/main" val="1534893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6695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2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a:xfrm>
            <a:off x="457200" y="1524000"/>
            <a:ext cx="8229600" cy="1447800"/>
          </a:xfrm>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0"/>
          </p:nvPr>
        </p:nvSpPr>
        <p:spPr>
          <a:xfrm>
            <a:off x="2895600" y="5638800"/>
            <a:ext cx="32004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3522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10574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4858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957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064057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33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91773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77599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7636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9653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083806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6293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58792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8971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01327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0570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9124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333306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96786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5622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17290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2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a:xfrm>
            <a:off x="457200" y="1524000"/>
            <a:ext cx="8229600" cy="1447800"/>
          </a:xfrm>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0"/>
          </p:nvPr>
        </p:nvSpPr>
        <p:spPr>
          <a:xfrm>
            <a:off x="2895600" y="5638800"/>
            <a:ext cx="32004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7051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2057400"/>
            <a:ext cx="8229600" cy="457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63500" dist="38100" dir="5400000" algn="t" rotWithShape="0">
              <a:srgbClr val="000000">
                <a:alpha val="39999"/>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20574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2246259"/>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norton.com/common/mplay/6.7/?p=/college/history/foner4/mp4/&amp;f=question012" TargetMode="External"/><Relationship Id="rId7" Type="http://schemas.openxmlformats.org/officeDocument/2006/relationships/hyperlink" Target="http://wwnorton.com/common/mplay/6.7/?p=/college/history/foner4/mp4/&amp;f=question016" TargetMode="External"/><Relationship Id="rId2" Type="http://schemas.openxmlformats.org/officeDocument/2006/relationships/hyperlink" Target="http://wwnorton.com/common/mplay/6.7/?p=/college/history/foner4/&amp;f=ideas_of_freedom" TargetMode="External"/><Relationship Id="rId1" Type="http://schemas.openxmlformats.org/officeDocument/2006/relationships/slideLayout" Target="../slideLayouts/slideLayout2.xml"/><Relationship Id="rId6" Type="http://schemas.openxmlformats.org/officeDocument/2006/relationships/hyperlink" Target="http://wwnorton.com/common/mplay/6.7/?p=/college/history/foner4/mp4/&amp;f=question015" TargetMode="External"/><Relationship Id="rId5" Type="http://schemas.openxmlformats.org/officeDocument/2006/relationships/hyperlink" Target="http://wwnorton.com/common/mplay/6.7/?p=/college/history/foner4/mp4/&amp;f=question014" TargetMode="External"/><Relationship Id="rId4" Type="http://schemas.openxmlformats.org/officeDocument/2006/relationships/hyperlink" Target="http://wwnorton.com/common/mplay/6.7/?p=/college/history/foner4/mp4/&amp;f=question013"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05003" y="603250"/>
            <a:ext cx="8229600" cy="1143000"/>
          </a:xfrm>
        </p:spPr>
        <p:txBody>
          <a:bodyPr/>
          <a:lstStyle/>
          <a:p>
            <a:pPr eaLnBrk="1" hangingPunct="1">
              <a:spcBef>
                <a:spcPct val="20000"/>
              </a:spcBef>
            </a:pPr>
            <a:r>
              <a:rPr lang="en-US" sz="1800" kern="1200" dirty="0">
                <a:solidFill>
                  <a:srgbClr val="FFFFFF"/>
                </a:solidFill>
                <a:latin typeface="Times New Roman" charset="0"/>
                <a:cs typeface="Times New Roman" charset="0"/>
              </a:rPr>
              <a:t>Lecture </a:t>
            </a:r>
            <a:r>
              <a:rPr lang="en-US" sz="1800" kern="1200" dirty="0" smtClean="0">
                <a:solidFill>
                  <a:srgbClr val="FFFFFF"/>
                </a:solidFill>
                <a:latin typeface="Times New Roman" charset="0"/>
                <a:cs typeface="Times New Roman" charset="0"/>
              </a:rPr>
              <a:t>Slides</a:t>
            </a:r>
            <a:br>
              <a:rPr lang="en-US" sz="1800" kern="1200" dirty="0" smtClean="0">
                <a:solidFill>
                  <a:srgbClr val="FFFFFF"/>
                </a:solidFill>
                <a:latin typeface="Times New Roman" charset="0"/>
                <a:cs typeface="Times New Roman" charset="0"/>
              </a:rPr>
            </a:br>
            <a:r>
              <a:rPr lang="en-US" dirty="0">
                <a:latin typeface="Times New Roman" charset="0"/>
                <a:ea typeface="ＭＳ Ｐゴシック" charset="0"/>
              </a:rPr>
              <a:t>Give Me Liberty! </a:t>
            </a:r>
            <a:r>
              <a:rPr lang="en-US" sz="1800" dirty="0">
                <a:latin typeface="Times New Roman" charset="0"/>
                <a:ea typeface="ＭＳ Ｐゴシック" charset="0"/>
              </a:rPr>
              <a:t/>
            </a:r>
            <a:br>
              <a:rPr lang="en-US" sz="1800" dirty="0">
                <a:latin typeface="Times New Roman" charset="0"/>
                <a:ea typeface="ＭＳ Ｐゴシック" charset="0"/>
              </a:rPr>
            </a:br>
            <a:r>
              <a:rPr lang="en-US" sz="1800" dirty="0">
                <a:latin typeface="Times New Roman" charset="0"/>
                <a:ea typeface="ＭＳ Ｐゴシック" charset="0"/>
              </a:rPr>
              <a:t>AN AMERICAN HISTORY</a:t>
            </a:r>
            <a:br>
              <a:rPr lang="en-US" sz="1800" dirty="0">
                <a:latin typeface="Times New Roman" charset="0"/>
                <a:ea typeface="ＭＳ Ｐゴシック" charset="0"/>
              </a:rPr>
            </a:br>
            <a:r>
              <a:rPr lang="en-US" sz="1800" dirty="0">
                <a:latin typeface="Times New Roman" charset="0"/>
                <a:ea typeface="ＭＳ Ｐゴシック" charset="0"/>
              </a:rPr>
              <a:t>FIFTH EDITION</a:t>
            </a:r>
            <a:r>
              <a:rPr lang="en-US" sz="1800" dirty="0"/>
              <a:t/>
            </a:r>
            <a:br>
              <a:rPr lang="en-US" sz="1800" dirty="0"/>
            </a:br>
            <a:r>
              <a:rPr lang="en-US" sz="1800" kern="1200" dirty="0" smtClean="0">
                <a:solidFill>
                  <a:srgbClr val="FFFFFF"/>
                </a:solidFill>
                <a:latin typeface="Times New Roman" charset="0"/>
                <a:cs typeface="Times New Roman" charset="0"/>
              </a:rPr>
              <a:t/>
            </a:r>
            <a:br>
              <a:rPr lang="en-US" sz="1800" kern="1200" dirty="0" smtClean="0">
                <a:solidFill>
                  <a:srgbClr val="FFFFFF"/>
                </a:solidFill>
                <a:latin typeface="Times New Roman" charset="0"/>
                <a:cs typeface="Times New Roman" charset="0"/>
              </a:rPr>
            </a:br>
            <a:endParaRPr lang="en-US" sz="1900" dirty="0">
              <a:solidFill>
                <a:schemeClr val="tx2"/>
              </a:solidFill>
              <a:latin typeface="Times New Roman" charset="0"/>
              <a:ea typeface="ＭＳ Ｐゴシック" charset="0"/>
            </a:endParaRPr>
          </a:p>
        </p:txBody>
      </p:sp>
      <p:sp>
        <p:nvSpPr>
          <p:cNvPr id="9" name="Content Placeholder 8"/>
          <p:cNvSpPr>
            <a:spLocks noGrp="1"/>
          </p:cNvSpPr>
          <p:nvPr>
            <p:ph sz="quarter" idx="4"/>
          </p:nvPr>
        </p:nvSpPr>
        <p:spPr>
          <a:xfrm>
            <a:off x="2551112" y="6096000"/>
            <a:ext cx="4041775" cy="492125"/>
          </a:xfrm>
        </p:spPr>
        <p:txBody>
          <a:bodyPr/>
          <a:lstStyle/>
          <a:p>
            <a:pPr marL="0" indent="0" algn="ctr">
              <a:buNone/>
            </a:pPr>
            <a:r>
              <a:rPr lang="en-US" kern="1200" dirty="0">
                <a:solidFill>
                  <a:srgbClr val="FFFFFF"/>
                </a:solidFill>
                <a:latin typeface="Times New Roman" charset="0"/>
                <a:cs typeface="ＭＳ Ｐゴシック" charset="0"/>
              </a:rPr>
              <a:t>By Eric </a:t>
            </a:r>
            <a:r>
              <a:rPr lang="en-US" kern="1200" dirty="0" err="1">
                <a:solidFill>
                  <a:srgbClr val="FFFFFF"/>
                </a:solidFill>
                <a:latin typeface="Times New Roman" charset="0"/>
                <a:cs typeface="ＭＳ Ｐゴシック" charset="0"/>
              </a:rPr>
              <a:t>Foner</a:t>
            </a:r>
            <a:endParaRPr lang="en-US" kern="1200" dirty="0">
              <a:solidFill>
                <a:srgbClr val="FFFFFF"/>
              </a:solidFill>
              <a:latin typeface="Times New Roman" charset="0"/>
              <a:cs typeface="ＭＳ Ｐゴシック" charset="0"/>
            </a:endParaRPr>
          </a:p>
          <a:p>
            <a:pPr algn="ctr"/>
            <a:endParaRPr lang="en-US" dirty="0"/>
          </a:p>
          <a:p>
            <a:pPr algn="ctr"/>
            <a:endParaRPr lang="en-US" dirty="0"/>
          </a:p>
        </p:txBody>
      </p:sp>
      <p:pic>
        <p:nvPicPr>
          <p:cNvPr id="13" name="Content Placeholder 12" descr="The cover of Give Me Liberty!"/>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048000" y="2322512"/>
            <a:ext cx="3143606" cy="3763963"/>
          </a:xfrm>
          <a:prstGeom prst="rect">
            <a:avLst/>
          </a:prstGeom>
        </p:spPr>
      </p:pic>
    </p:spTree>
    <p:extLst>
      <p:ext uri="{BB962C8B-B14F-4D97-AF65-F5344CB8AC3E}">
        <p14:creationId xmlns:p14="http://schemas.microsoft.com/office/powerpoint/2010/main" val="349748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1: American Colonies to 1763</a:t>
            </a:r>
            <a:endParaRPr lang="en-US" dirty="0"/>
          </a:p>
        </p:txBody>
      </p:sp>
      <p:pic>
        <p:nvPicPr>
          <p:cNvPr id="6" name="Picture 2" descr="Part 1: American Colonies to 1763."/>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792869" y="2133600"/>
            <a:ext cx="7558261" cy="2562251"/>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4741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Depiction of American Indians fishing</a:t>
            </a:r>
          </a:p>
        </p:txBody>
      </p:sp>
      <p:sp>
        <p:nvSpPr>
          <p:cNvPr id="4" name="Content Placeholder 3"/>
          <p:cNvSpPr>
            <a:spLocks noGrp="1"/>
          </p:cNvSpPr>
          <p:nvPr>
            <p:ph sz="half" idx="2"/>
          </p:nvPr>
        </p:nvSpPr>
        <p:spPr>
          <a:xfrm>
            <a:off x="428017" y="5943600"/>
            <a:ext cx="8458200" cy="533400"/>
          </a:xfrm>
        </p:spPr>
        <p:txBody>
          <a:bodyPr/>
          <a:lstStyle/>
          <a:p>
            <a:pPr marL="0" lvl="0" indent="0" eaLnBrk="1" fontAlgn="auto" hangingPunct="1">
              <a:spcAft>
                <a:spcPts val="0"/>
              </a:spcAft>
              <a:buNone/>
              <a:defRPr/>
            </a:pPr>
            <a:r>
              <a:rPr lang="en-US" sz="1100" b="1" dirty="0">
                <a:solidFill>
                  <a:srgbClr val="FFFFFF"/>
                </a:solidFill>
                <a:latin typeface="Times New Roman" charset="0"/>
              </a:rPr>
              <a:t>Drawing by John White, </a:t>
            </a:r>
            <a:r>
              <a:rPr lang="en-US" sz="1100" b="1" dirty="0" smtClean="0">
                <a:solidFill>
                  <a:srgbClr val="FFFFFF"/>
                </a:solidFill>
                <a:latin typeface="Times New Roman" charset="0"/>
              </a:rPr>
              <a:t>1585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 drawing of Indians fishing. Some fish from a boat, while others stand in the water and are holding spears to throw into the water. "/>
          <p:cNvPicPr>
            <a:picLocks noGrp="1" noChangeAspect="1" noChangeArrowheads="1"/>
          </p:cNvPicPr>
          <p:nvPr>
            <p:ph sz="half" idx="1"/>
          </p:nvPr>
        </p:nvPicPr>
        <p:blipFill>
          <a:blip r:embed="rId3"/>
          <a:srcRect/>
          <a:stretch>
            <a:fillRect/>
          </a:stretch>
        </p:blipFill>
        <p:spPr bwMode="auto">
          <a:xfrm>
            <a:off x="1905000" y="1600200"/>
            <a:ext cx="5323438" cy="3733800"/>
          </a:xfrm>
          <a:prstGeom prst="rect">
            <a:avLst/>
          </a:prstGeom>
          <a:noFill/>
          <a:ln w="9525">
            <a:noFill/>
            <a:miter lim="800000"/>
            <a:headEnd/>
            <a:tailEnd/>
          </a:ln>
        </p:spPr>
      </p:pic>
    </p:spTree>
    <p:extLst>
      <p:ext uri="{BB962C8B-B14F-4D97-AF65-F5344CB8AC3E}">
        <p14:creationId xmlns:p14="http://schemas.microsoft.com/office/powerpoint/2010/main" val="2116113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Thomas </a:t>
            </a:r>
            <a:r>
              <a:rPr lang="en-US" dirty="0" smtClean="0"/>
              <a:t>Smith</a:t>
            </a:r>
            <a:endParaRPr lang="en-US" dirty="0"/>
          </a:p>
        </p:txBody>
      </p:sp>
      <p:sp>
        <p:nvSpPr>
          <p:cNvPr id="4" name="Content Placeholder 3"/>
          <p:cNvSpPr>
            <a:spLocks noGrp="1"/>
          </p:cNvSpPr>
          <p:nvPr>
            <p:ph sz="half" idx="2"/>
          </p:nvPr>
        </p:nvSpPr>
        <p:spPr>
          <a:xfrm>
            <a:off x="440987" y="6080125"/>
            <a:ext cx="8534400" cy="762000"/>
          </a:xfrm>
        </p:spPr>
        <p:txBody>
          <a:bodyPr/>
          <a:lstStyle/>
          <a:p>
            <a:pPr marL="0" lvl="0" indent="0" eaLnBrk="1" fontAlgn="auto" hangingPunct="1">
              <a:spcAft>
                <a:spcPts val="0"/>
              </a:spcAft>
              <a:buNone/>
              <a:defRPr/>
            </a:pPr>
            <a:r>
              <a:rPr lang="en-US" sz="1100" b="1" dirty="0">
                <a:solidFill>
                  <a:srgbClr val="FFFFFF"/>
                </a:solidFill>
                <a:latin typeface="Times New Roman" charset="0"/>
              </a:rPr>
              <a:t>Self-Portrait, by Thomas Smith, ca. </a:t>
            </a:r>
            <a:r>
              <a:rPr lang="en-US" sz="1100" b="1" dirty="0" smtClean="0">
                <a:solidFill>
                  <a:srgbClr val="FFFFFF"/>
                </a:solidFill>
                <a:latin typeface="Times New Roman" charset="0"/>
              </a:rPr>
              <a:t>1680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 portrait of a man with shoulder-length hair holding a skull head and a ship with smoke and fire in the background."/>
          <p:cNvPicPr>
            <a:picLocks noGrp="1" noChangeAspect="1" noChangeArrowheads="1"/>
          </p:cNvPicPr>
          <p:nvPr>
            <p:ph sz="half" idx="1"/>
          </p:nvPr>
        </p:nvPicPr>
        <p:blipFill>
          <a:blip r:embed="rId3"/>
          <a:srcRect/>
          <a:stretch>
            <a:fillRect/>
          </a:stretch>
        </p:blipFill>
        <p:spPr bwMode="auto">
          <a:xfrm>
            <a:off x="2438400" y="1295400"/>
            <a:ext cx="3939264" cy="4525963"/>
          </a:xfrm>
          <a:prstGeom prst="rect">
            <a:avLst/>
          </a:prstGeom>
          <a:noFill/>
          <a:ln w="9525">
            <a:noFill/>
            <a:miter lim="800000"/>
            <a:headEnd/>
            <a:tailEnd/>
          </a:ln>
        </p:spPr>
      </p:pic>
    </p:spTree>
    <p:extLst>
      <p:ext uri="{BB962C8B-B14F-4D97-AF65-F5344CB8AC3E}">
        <p14:creationId xmlns:p14="http://schemas.microsoft.com/office/powerpoint/2010/main" val="5574725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A </a:t>
            </a:r>
            <a:r>
              <a:rPr lang="en-US" i="1" dirty="0" smtClean="0"/>
              <a:t>Quaker Meeting</a:t>
            </a:r>
            <a:endParaRPr lang="en-US" i="1" dirty="0"/>
          </a:p>
        </p:txBody>
      </p:sp>
      <p:sp>
        <p:nvSpPr>
          <p:cNvPr id="4" name="Content Placeholder 3"/>
          <p:cNvSpPr>
            <a:spLocks noGrp="1"/>
          </p:cNvSpPr>
          <p:nvPr>
            <p:ph sz="half" idx="2"/>
          </p:nvPr>
        </p:nvSpPr>
        <p:spPr>
          <a:xfrm>
            <a:off x="180643" y="6019800"/>
            <a:ext cx="8534400" cy="381000"/>
          </a:xfrm>
        </p:spPr>
        <p:txBody>
          <a:bodyPr/>
          <a:lstStyle/>
          <a:p>
            <a:pPr marL="0" indent="0">
              <a:lnSpc>
                <a:spcPct val="75000"/>
              </a:lnSpc>
              <a:buNone/>
            </a:pPr>
            <a:r>
              <a:rPr lang="en-US" sz="1100" b="1" i="1" dirty="0">
                <a:latin typeface="Times New Roman" pitchFamily="-1" charset="0"/>
              </a:rPr>
              <a:t>A Quaker Meeting</a:t>
            </a:r>
            <a:r>
              <a:rPr lang="en-US" sz="1100" b="1" dirty="0">
                <a:latin typeface="Times New Roman" pitchFamily="-1" charset="0"/>
              </a:rPr>
              <a:t>, dating from the </a:t>
            </a:r>
            <a:r>
              <a:rPr lang="en-US" sz="1100" b="1" dirty="0" smtClean="0">
                <a:latin typeface="Times New Roman" pitchFamily="-1" charset="0"/>
              </a:rPr>
              <a:t>late-eighteenth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indent="0">
              <a:lnSpc>
                <a:spcPct val="75000"/>
              </a:lnSpc>
              <a:buNone/>
            </a:pPr>
            <a:r>
              <a:rPr lang="en-US" sz="1100" b="1" dirty="0">
                <a:latin typeface="Times New Roman" pitchFamily="-1" charset="0"/>
              </a:rPr>
              <a:t>or </a:t>
            </a:r>
            <a:r>
              <a:rPr lang="en-US" sz="1100" b="1" dirty="0" smtClean="0">
                <a:latin typeface="Times New Roman" pitchFamily="-1" charset="0"/>
              </a:rPr>
              <a:t>early-nineteenth century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a:t>
            </a:r>
            <a:r>
              <a:rPr lang="en-US" altLang="en-US" sz="1100" dirty="0" smtClean="0">
                <a:solidFill>
                  <a:schemeClr val="tx2"/>
                </a:solidFill>
                <a:ea typeface="ＭＳ Ｐゴシック" panose="020B0600070205080204" pitchFamily="34" charset="-128"/>
              </a:rPr>
              <a:t>Company</a:t>
            </a:r>
            <a:endParaRPr lang="en-US" sz="1100" dirty="0"/>
          </a:p>
        </p:txBody>
      </p:sp>
      <p:pic>
        <p:nvPicPr>
          <p:cNvPr id="8" name="Content Placeholder 7" descr="A painting of men and women at a Quaker meeting. "/>
          <p:cNvPicPr>
            <a:picLocks noGrp="1" noChangeAspect="1" noChangeArrowheads="1"/>
          </p:cNvPicPr>
          <p:nvPr>
            <p:ph sz="half" idx="1"/>
          </p:nvPr>
        </p:nvPicPr>
        <p:blipFill>
          <a:blip r:embed="rId3"/>
          <a:srcRect/>
          <a:stretch>
            <a:fillRect/>
          </a:stretch>
        </p:blipFill>
        <p:spPr bwMode="auto">
          <a:xfrm>
            <a:off x="2438400" y="1143000"/>
            <a:ext cx="4018887" cy="4525963"/>
          </a:xfrm>
          <a:prstGeom prst="rect">
            <a:avLst/>
          </a:prstGeom>
          <a:noFill/>
          <a:ln w="9525">
            <a:noFill/>
            <a:miter lim="800000"/>
            <a:headEnd/>
            <a:tailEnd/>
          </a:ln>
        </p:spPr>
      </p:pic>
    </p:spTree>
    <p:extLst>
      <p:ext uri="{BB962C8B-B14F-4D97-AF65-F5344CB8AC3E}">
        <p14:creationId xmlns:p14="http://schemas.microsoft.com/office/powerpoint/2010/main" val="1864599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An Overseer </a:t>
            </a:r>
            <a:r>
              <a:rPr lang="en-US" sz="3600" i="1" dirty="0" smtClean="0"/>
              <a:t>Doing His Duty</a:t>
            </a:r>
            <a:endParaRPr lang="en-US" sz="3600" i="1" dirty="0"/>
          </a:p>
        </p:txBody>
      </p:sp>
      <p:sp>
        <p:nvSpPr>
          <p:cNvPr id="4" name="Content Placeholder 3"/>
          <p:cNvSpPr>
            <a:spLocks noGrp="1"/>
          </p:cNvSpPr>
          <p:nvPr>
            <p:ph sz="half" idx="2"/>
          </p:nvPr>
        </p:nvSpPr>
        <p:spPr>
          <a:xfrm>
            <a:off x="533400" y="5867400"/>
            <a:ext cx="8382000" cy="733517"/>
          </a:xfrm>
        </p:spPr>
        <p:txBody>
          <a:bodyPr/>
          <a:lstStyle/>
          <a:p>
            <a:pPr marL="0" lvl="0" indent="0" eaLnBrk="1" fontAlgn="auto" hangingPunct="1">
              <a:spcAft>
                <a:spcPts val="0"/>
              </a:spcAft>
              <a:buNone/>
              <a:defRPr/>
            </a:pPr>
            <a:r>
              <a:rPr lang="en-US" sz="1100" b="1" i="1" dirty="0">
                <a:solidFill>
                  <a:srgbClr val="FFFFFF"/>
                </a:solidFill>
                <a:latin typeface="Times New Roman" charset="0"/>
              </a:rPr>
              <a:t>An Overseer Doing His Duty</a:t>
            </a:r>
            <a:r>
              <a:rPr lang="en-US" sz="1100" b="1" dirty="0">
                <a:solidFill>
                  <a:srgbClr val="FFFFFF"/>
                </a:solidFill>
                <a:latin typeface="Times New Roman" charset="0"/>
              </a:rPr>
              <a:t>,</a:t>
            </a:r>
            <a:r>
              <a:rPr lang="en-US" sz="1100" b="1" i="1" dirty="0">
                <a:solidFill>
                  <a:srgbClr val="FFFFFF"/>
                </a:solidFill>
                <a:latin typeface="Times New Roman" charset="0"/>
              </a:rPr>
              <a:t> </a:t>
            </a:r>
            <a:r>
              <a:rPr lang="en-US" sz="1100" b="1" dirty="0">
                <a:solidFill>
                  <a:srgbClr val="FFFFFF"/>
                </a:solidFill>
                <a:latin typeface="Times New Roman" charset="0"/>
              </a:rPr>
              <a:t>by Benjamin Latrobe, </a:t>
            </a:r>
            <a:r>
              <a:rPr lang="en-US" sz="1100" b="1" dirty="0" smtClean="0">
                <a:solidFill>
                  <a:srgbClr val="FFFFFF"/>
                </a:solidFill>
                <a:latin typeface="Times New Roman" charset="0"/>
              </a:rPr>
              <a:t>1798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dirty="0">
              <a:solidFill>
                <a:srgbClr val="FFFFFF"/>
              </a:solidFill>
              <a:latin typeface="Times New Roman" charset="0"/>
            </a:endParaRPr>
          </a:p>
          <a:p>
            <a:endParaRPr lang="en-US" sz="1100" dirty="0"/>
          </a:p>
        </p:txBody>
      </p:sp>
      <p:pic>
        <p:nvPicPr>
          <p:cNvPr id="8" name="Content Placeholder 7" descr="A drawing of a man standing on a tree stump watching two female slaves at work."/>
          <p:cNvPicPr>
            <a:picLocks noGrp="1" noChangeAspect="1" noChangeArrowheads="1"/>
          </p:cNvPicPr>
          <p:nvPr>
            <p:ph sz="half" idx="1"/>
          </p:nvPr>
        </p:nvPicPr>
        <p:blipFill>
          <a:blip r:embed="rId3"/>
          <a:srcRect/>
          <a:stretch>
            <a:fillRect/>
          </a:stretch>
        </p:blipFill>
        <p:spPr bwMode="auto">
          <a:xfrm>
            <a:off x="2057400" y="1190716"/>
            <a:ext cx="4844592" cy="4219483"/>
          </a:xfrm>
          <a:prstGeom prst="rect">
            <a:avLst/>
          </a:prstGeom>
          <a:noFill/>
          <a:ln w="9525">
            <a:noFill/>
            <a:miter lim="800000"/>
            <a:headEnd/>
            <a:tailEnd/>
          </a:ln>
        </p:spPr>
      </p:pic>
    </p:spTree>
    <p:extLst>
      <p:ext uri="{BB962C8B-B14F-4D97-AF65-F5344CB8AC3E}">
        <p14:creationId xmlns:p14="http://schemas.microsoft.com/office/powerpoint/2010/main" val="18789189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t>Chapter 1</a:t>
            </a:r>
            <a:endParaRPr lang="en-US" dirty="0"/>
          </a:p>
        </p:txBody>
      </p:sp>
      <p:pic>
        <p:nvPicPr>
          <p:cNvPr id="15" name="Picture 2" descr="Chapter 1: A New World." title="Chapter 1: A New World"/>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1621" y="0"/>
            <a:ext cx="917070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03377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Genealogy of the </a:t>
            </a:r>
            <a:r>
              <a:rPr lang="en-US" sz="3200" i="1" dirty="0" smtClean="0"/>
              <a:t>Inca Rulers </a:t>
            </a:r>
            <a:r>
              <a:rPr lang="en-US" sz="3200" i="1" dirty="0"/>
              <a:t>and </a:t>
            </a:r>
            <a:r>
              <a:rPr lang="en-US" sz="3200" i="1" dirty="0" smtClean="0"/>
              <a:t/>
            </a:r>
            <a:br>
              <a:rPr lang="en-US" sz="3200" i="1" dirty="0" smtClean="0"/>
            </a:br>
            <a:r>
              <a:rPr lang="en-US" sz="3200" i="1" dirty="0" smtClean="0"/>
              <a:t>Their </a:t>
            </a:r>
            <a:r>
              <a:rPr lang="en-US" sz="3200" i="1" dirty="0"/>
              <a:t>Spanish </a:t>
            </a:r>
            <a:r>
              <a:rPr lang="en-US" sz="3200" i="1" dirty="0" smtClean="0"/>
              <a:t>Successors</a:t>
            </a:r>
            <a:endParaRPr lang="en-US" sz="3200" i="1" dirty="0"/>
          </a:p>
        </p:txBody>
      </p:sp>
      <p:sp>
        <p:nvSpPr>
          <p:cNvPr id="6" name="Content Placeholder 5"/>
          <p:cNvSpPr>
            <a:spLocks noGrp="1"/>
          </p:cNvSpPr>
          <p:nvPr>
            <p:ph sz="half" idx="2"/>
          </p:nvPr>
        </p:nvSpPr>
        <p:spPr>
          <a:xfrm>
            <a:off x="333983" y="5927724"/>
            <a:ext cx="8382000" cy="762000"/>
          </a:xfrm>
        </p:spPr>
        <p:txBody>
          <a:bodyPr/>
          <a:lstStyle/>
          <a:p>
            <a:pPr marL="0" lvl="0" indent="0" eaLnBrk="1" fontAlgn="auto" hangingPunct="1">
              <a:spcAft>
                <a:spcPts val="0"/>
              </a:spcAft>
              <a:buNone/>
              <a:defRPr/>
            </a:pPr>
            <a:r>
              <a:rPr lang="en-US" altLang="en-US" sz="1100" b="1" i="1" dirty="0">
                <a:solidFill>
                  <a:schemeClr val="tx2"/>
                </a:solidFill>
              </a:rPr>
              <a:t>Genealogy of the Inca Rulers and Their Spanish Successors </a:t>
            </a:r>
            <a:r>
              <a:rPr lang="en-US" altLang="en-US" sz="1100" b="1" i="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a typeface="ＭＳ Ｐゴシック" panose="020B0600070205080204" pitchFamily="34" charset="-128"/>
            </a:endParaRPr>
          </a:p>
          <a:p>
            <a:pPr marL="0" indent="0">
              <a:buNone/>
            </a:pPr>
            <a:endParaRPr lang="en-US" sz="1100" dirty="0"/>
          </a:p>
        </p:txBody>
      </p:sp>
      <p:pic>
        <p:nvPicPr>
          <p:cNvPr id="8" name="Content Placeholder 7" descr="An illustrated genealogy showing portraits of Native Americans at the top and Europeans at the bottom with extensive text."/>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81200" y="1905000"/>
            <a:ext cx="5251749" cy="3581400"/>
          </a:xfrm>
          <a:prstGeom prst="rect">
            <a:avLst/>
          </a:prstGeom>
        </p:spPr>
      </p:pic>
    </p:spTree>
    <p:extLst>
      <p:ext uri="{BB962C8B-B14F-4D97-AF65-F5344CB8AC3E}">
        <p14:creationId xmlns:p14="http://schemas.microsoft.com/office/powerpoint/2010/main" val="748991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792162"/>
          </a:xfrm>
        </p:spPr>
        <p:txBody>
          <a:bodyPr/>
          <a:lstStyle/>
          <a:p>
            <a:r>
              <a:rPr lang="en-US" dirty="0">
                <a:cs typeface="Times New Roman" charset="0"/>
              </a:rPr>
              <a:t>Lecture Preview</a:t>
            </a:r>
          </a:p>
        </p:txBody>
      </p:sp>
      <p:sp>
        <p:nvSpPr>
          <p:cNvPr id="3075" name="Content Placeholder 2"/>
          <p:cNvSpPr>
            <a:spLocks noGrp="1"/>
          </p:cNvSpPr>
          <p:nvPr>
            <p:ph idx="1"/>
          </p:nvPr>
        </p:nvSpPr>
        <p:spPr>
          <a:xfrm>
            <a:off x="457200" y="1485900"/>
            <a:ext cx="8229600" cy="4457700"/>
          </a:xfrm>
        </p:spPr>
        <p:txBody>
          <a:bodyPr anchor="ctr"/>
          <a:lstStyle/>
          <a:p>
            <a:pPr marL="0" indent="0">
              <a:buFont typeface="Arial" pitchFamily="34" charset="0"/>
              <a:buChar char="•"/>
            </a:pPr>
            <a:r>
              <a:rPr lang="en-US" dirty="0">
                <a:latin typeface="Times New Roman" charset="0"/>
                <a:cs typeface="Times New Roman" charset="0"/>
              </a:rPr>
              <a:t> The First Americans</a:t>
            </a:r>
          </a:p>
          <a:p>
            <a:pPr marL="0" indent="0">
              <a:buFont typeface="Arial" pitchFamily="34" charset="0"/>
              <a:buChar char="•"/>
            </a:pPr>
            <a:r>
              <a:rPr lang="en-US" dirty="0">
                <a:latin typeface="Times New Roman" charset="0"/>
                <a:cs typeface="Times New Roman" charset="0"/>
              </a:rPr>
              <a:t> Indian Freedom, European Freedom</a:t>
            </a:r>
          </a:p>
          <a:p>
            <a:pPr marL="0" indent="0">
              <a:buFont typeface="Arial" pitchFamily="34" charset="0"/>
              <a:buChar char="•"/>
            </a:pPr>
            <a:r>
              <a:rPr lang="en-US" dirty="0">
                <a:latin typeface="Times New Roman" charset="0"/>
                <a:cs typeface="Times New Roman" charset="0"/>
              </a:rPr>
              <a:t> The Expansion of Europe</a:t>
            </a:r>
          </a:p>
          <a:p>
            <a:pPr marL="0" indent="0">
              <a:buFont typeface="Arial" pitchFamily="34" charset="0"/>
              <a:buChar char="•"/>
            </a:pPr>
            <a:r>
              <a:rPr lang="en-US" dirty="0">
                <a:latin typeface="Times New Roman" charset="0"/>
                <a:cs typeface="Times New Roman" charset="0"/>
              </a:rPr>
              <a:t> Contact</a:t>
            </a:r>
          </a:p>
          <a:p>
            <a:pPr marL="0" indent="0">
              <a:buFont typeface="Arial" pitchFamily="34" charset="0"/>
              <a:buChar char="•"/>
            </a:pPr>
            <a:r>
              <a:rPr lang="en-US" dirty="0">
                <a:latin typeface="Times New Roman" charset="0"/>
                <a:cs typeface="Times New Roman" charset="0"/>
              </a:rPr>
              <a:t> The Spanish Empire</a:t>
            </a:r>
          </a:p>
          <a:p>
            <a:pPr marL="0" indent="0">
              <a:buFont typeface="Arial" pitchFamily="34" charset="0"/>
              <a:buChar char="•"/>
            </a:pPr>
            <a:r>
              <a:rPr lang="en-US" dirty="0">
                <a:latin typeface="Times New Roman" charset="0"/>
                <a:cs typeface="Times New Roman" charset="0"/>
              </a:rPr>
              <a:t> The French and Dutch Empires</a:t>
            </a:r>
          </a:p>
        </p:txBody>
      </p:sp>
    </p:spTree>
    <p:extLst>
      <p:ext uri="{BB962C8B-B14F-4D97-AF65-F5344CB8AC3E}">
        <p14:creationId xmlns:p14="http://schemas.microsoft.com/office/powerpoint/2010/main" val="4274077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325562"/>
          </a:xfrm>
        </p:spPr>
        <p:txBody>
          <a:bodyPr/>
          <a:lstStyle/>
          <a:p>
            <a:pPr eaLnBrk="1" hangingPunct="1"/>
            <a:r>
              <a:rPr lang="en-US" dirty="0" smtClean="0">
                <a:cs typeface="Times New Roman" charset="0"/>
              </a:rPr>
              <a:t>Focus Question</a:t>
            </a:r>
            <a:r>
              <a:rPr lang="en-US" dirty="0">
                <a:cs typeface="Times New Roman" charset="0"/>
              </a:rPr>
              <a:t>: </a:t>
            </a:r>
            <a:r>
              <a:rPr lang="en-US" dirty="0" smtClean="0">
                <a:cs typeface="Times New Roman" charset="0"/>
              </a:rPr>
              <a:t>The First </a:t>
            </a:r>
            <a:r>
              <a:rPr lang="en-US" dirty="0">
                <a:cs typeface="Times New Roman" charset="0"/>
              </a:rPr>
              <a:t>Americans</a:t>
            </a:r>
          </a:p>
        </p:txBody>
      </p:sp>
      <p:sp>
        <p:nvSpPr>
          <p:cNvPr id="4099" name="Rectangle 3"/>
          <p:cNvSpPr>
            <a:spLocks noGrp="1" noChangeArrowheads="1"/>
          </p:cNvSpPr>
          <p:nvPr>
            <p:ph idx="1"/>
          </p:nvPr>
        </p:nvSpPr>
        <p:spPr>
          <a:xfrm>
            <a:off x="457200" y="2438400"/>
            <a:ext cx="8229600" cy="3200400"/>
          </a:xfrm>
          <a:effectLst>
            <a:outerShdw blurRad="50800" dist="38100" dir="5400000" algn="t" rotWithShape="0">
              <a:prstClr val="black">
                <a:alpha val="40000"/>
              </a:prstClr>
            </a:outerShdw>
          </a:effectLst>
        </p:spPr>
        <p:txBody>
          <a:bodyPr anchor="ctr" anchorCtr="0"/>
          <a:lstStyle/>
          <a:p>
            <a:pPr marL="971550" lvl="1" indent="-571500">
              <a:buSzPct val="100000"/>
              <a:buFont typeface="Wingdings" pitchFamily="2" charset="2"/>
              <a:buChar char=""/>
            </a:pPr>
            <a:r>
              <a:rPr lang="en-US" sz="3600" dirty="0">
                <a:solidFill>
                  <a:srgbClr val="FAD000"/>
                </a:solidFill>
                <a:latin typeface="Times New Roman" charset="0"/>
                <a:cs typeface="Times New Roman" charset="0"/>
              </a:rPr>
              <a:t>Focus Question: </a:t>
            </a:r>
          </a:p>
          <a:p>
            <a:pPr marL="400050" lvl="1" indent="0">
              <a:buNone/>
            </a:pPr>
            <a:r>
              <a:rPr lang="en-US" sz="3600" dirty="0">
                <a:solidFill>
                  <a:srgbClr val="FAD000"/>
                </a:solidFill>
                <a:latin typeface="Times New Roman" charset="0"/>
                <a:cs typeface="Times New Roman" charset="0"/>
              </a:rPr>
              <a:t>What were the major patterns of Native American life in North America before Europeans arrived?</a:t>
            </a:r>
          </a:p>
        </p:txBody>
      </p:sp>
    </p:spTree>
    <p:extLst>
      <p:ext uri="{BB962C8B-B14F-4D97-AF65-F5344CB8AC3E}">
        <p14:creationId xmlns:p14="http://schemas.microsoft.com/office/powerpoint/2010/main" val="27825831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t>The First Americans</a:t>
            </a:r>
          </a:p>
        </p:txBody>
      </p:sp>
      <p:sp>
        <p:nvSpPr>
          <p:cNvPr id="4099" name="Rectangle 3"/>
          <p:cNvSpPr>
            <a:spLocks noGrp="1" noChangeArrowheads="1"/>
          </p:cNvSpPr>
          <p:nvPr>
            <p:ph type="body" idx="1"/>
          </p:nvPr>
        </p:nvSpPr>
        <p:spPr>
          <a:xfrm>
            <a:off x="457200" y="2057400"/>
            <a:ext cx="8229600" cy="2133600"/>
          </a:xfrm>
        </p:spPr>
        <p:txBody>
          <a:bodyPr/>
          <a:lstStyle/>
          <a:p>
            <a:r>
              <a:rPr lang="en-US" dirty="0"/>
              <a:t>The Settling of the Americas</a:t>
            </a:r>
          </a:p>
        </p:txBody>
      </p:sp>
    </p:spTree>
    <p:extLst>
      <p:ext uri="{BB962C8B-B14F-4D97-AF65-F5344CB8AC3E}">
        <p14:creationId xmlns:p14="http://schemas.microsoft.com/office/powerpoint/2010/main" val="21971317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Beginnings of </a:t>
            </a:r>
            <a:r>
              <a:rPr lang="en-US" sz="4000" dirty="0" smtClean="0"/>
              <a:t>North </a:t>
            </a:r>
            <a:r>
              <a:rPr lang="en-US" sz="4000" dirty="0"/>
              <a:t>American </a:t>
            </a:r>
            <a:r>
              <a:rPr lang="en-US" sz="4000" dirty="0" smtClean="0"/>
              <a:t>Settlement</a:t>
            </a:r>
            <a:endParaRPr lang="en-US" sz="4000" dirty="0"/>
          </a:p>
        </p:txBody>
      </p:sp>
      <p:sp>
        <p:nvSpPr>
          <p:cNvPr id="4" name="Content Placeholder 3"/>
          <p:cNvSpPr>
            <a:spLocks noGrp="1"/>
          </p:cNvSpPr>
          <p:nvPr>
            <p:ph sz="half" idx="2"/>
          </p:nvPr>
        </p:nvSpPr>
        <p:spPr>
          <a:xfrm>
            <a:off x="457200" y="6019800"/>
            <a:ext cx="8382000" cy="693724"/>
          </a:xfrm>
        </p:spPr>
        <p:txBody>
          <a:bodyPr/>
          <a:lstStyle/>
          <a:p>
            <a:pPr marL="0" lvl="0" indent="0" eaLnBrk="1" fontAlgn="auto" hangingPunct="1">
              <a:spcAft>
                <a:spcPts val="0"/>
              </a:spcAft>
              <a:buNone/>
              <a:defRPr/>
            </a:pPr>
            <a:r>
              <a:rPr lang="en-US" sz="1100" dirty="0">
                <a:solidFill>
                  <a:srgbClr val="FFFFFF"/>
                </a:solidFill>
                <a:latin typeface="Times New Roman" charset="0"/>
              </a:rPr>
              <a:t>Map 1.1</a:t>
            </a:r>
            <a:r>
              <a:rPr lang="en-US" sz="1100" b="1" dirty="0">
                <a:solidFill>
                  <a:srgbClr val="FFFFFF"/>
                </a:solidFill>
                <a:latin typeface="Times New Roman" charset="0"/>
              </a:rPr>
              <a:t> The First </a:t>
            </a:r>
            <a:r>
              <a:rPr lang="en-US" sz="1100" b="1" dirty="0" smtClean="0">
                <a:solidFill>
                  <a:srgbClr val="FFFFFF"/>
                </a:solidFill>
                <a:latin typeface="Times New Roman" charset="0"/>
              </a:rPr>
              <a:t>Americans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dirty="0">
              <a:solidFill>
                <a:srgbClr val="FFFFFF"/>
              </a:solidFill>
              <a:latin typeface="Times New Roman" charset="0"/>
            </a:endParaRPr>
          </a:p>
          <a:p>
            <a:endParaRPr lang="en-US" sz="1100" dirty="0"/>
          </a:p>
        </p:txBody>
      </p:sp>
      <p:pic>
        <p:nvPicPr>
          <p:cNvPr id="8" name="Content Placeholder 7" descr="A map of possible migration routes for the first Americans. Two migration routes are shown. One comes down the west coast of North America and runs along the cost to Mexico. The other enters northern Alaska and splits in two. The first route goes through western Canada and then splits again, with one route continuing through the western United States and into Central and South America and the other route branching toward the northeast, southeast, and middle of the United States. The second route goes across northern Alaska and the islands in northern Canada and then down toward Newfoundland. Significant settlements are shown near the Mississippi and Ohio rivers, in the American southwest, and in Mexico and Central America."/>
          <p:cNvPicPr>
            <a:picLocks noGrp="1" noChangeAspect="1" noChangeArrowheads="1"/>
          </p:cNvPicPr>
          <p:nvPr>
            <p:ph sz="half" idx="1"/>
          </p:nvPr>
        </p:nvPicPr>
        <p:blipFill>
          <a:blip r:embed="rId3"/>
          <a:srcRect/>
          <a:stretch>
            <a:fillRect/>
          </a:stretch>
        </p:blipFill>
        <p:spPr bwMode="auto">
          <a:xfrm>
            <a:off x="2220911" y="1600200"/>
            <a:ext cx="4038600" cy="4102012"/>
          </a:xfrm>
          <a:prstGeom prst="rect">
            <a:avLst/>
          </a:prstGeom>
          <a:noFill/>
          <a:ln w="9525">
            <a:noFill/>
            <a:miter lim="800000"/>
            <a:headEnd/>
            <a:tailEnd/>
          </a:ln>
        </p:spPr>
      </p:pic>
    </p:spTree>
    <p:extLst>
      <p:ext uri="{BB962C8B-B14F-4D97-AF65-F5344CB8AC3E}">
        <p14:creationId xmlns:p14="http://schemas.microsoft.com/office/powerpoint/2010/main" val="1862026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152400"/>
            <a:ext cx="8229600" cy="1265238"/>
          </a:xfrm>
        </p:spPr>
        <p:txBody>
          <a:bodyPr/>
          <a:lstStyle/>
          <a:p>
            <a:r>
              <a:rPr lang="en-US" dirty="0"/>
              <a:t>American </a:t>
            </a:r>
            <a:r>
              <a:rPr lang="en-US" dirty="0" smtClean="0"/>
              <a:t>Indian Societies</a:t>
            </a:r>
            <a:endParaRPr lang="en-US" dirty="0"/>
          </a:p>
        </p:txBody>
      </p:sp>
      <p:sp>
        <p:nvSpPr>
          <p:cNvPr id="6147" name="Rectangle 3"/>
          <p:cNvSpPr>
            <a:spLocks noGrp="1" noChangeArrowheads="1"/>
          </p:cNvSpPr>
          <p:nvPr>
            <p:ph type="body" idx="1"/>
          </p:nvPr>
        </p:nvSpPr>
        <p:spPr>
          <a:xfrm>
            <a:off x="457200" y="2057400"/>
            <a:ext cx="8229600" cy="3429000"/>
          </a:xfrm>
        </p:spPr>
        <p:txBody>
          <a:bodyPr/>
          <a:lstStyle/>
          <a:p>
            <a:r>
              <a:rPr lang="en-US" dirty="0"/>
              <a:t>Indian Societies of the Americas</a:t>
            </a:r>
          </a:p>
          <a:p>
            <a:r>
              <a:rPr lang="en-US" dirty="0"/>
              <a:t>Mound Builders of the Mississippi River Valley</a:t>
            </a:r>
          </a:p>
          <a:p>
            <a:r>
              <a:rPr lang="en-US" dirty="0"/>
              <a:t>Western Indians</a:t>
            </a:r>
          </a:p>
          <a:p>
            <a:r>
              <a:rPr lang="en-US" dirty="0"/>
              <a:t>Indians of Eastern North </a:t>
            </a:r>
            <a:r>
              <a:rPr lang="en-US" dirty="0" smtClean="0"/>
              <a:t>America</a:t>
            </a:r>
            <a:endParaRPr lang="en-US" dirty="0"/>
          </a:p>
        </p:txBody>
      </p:sp>
    </p:spTree>
    <p:extLst>
      <p:ext uri="{BB962C8B-B14F-4D97-AF65-F5344CB8AC3E}">
        <p14:creationId xmlns:p14="http://schemas.microsoft.com/office/powerpoint/2010/main" val="41446296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Native </a:t>
            </a:r>
            <a:r>
              <a:rPr lang="en-US" dirty="0" smtClean="0"/>
              <a:t>Ways </a:t>
            </a:r>
            <a:r>
              <a:rPr lang="en-US" dirty="0"/>
              <a:t>of </a:t>
            </a:r>
            <a:r>
              <a:rPr lang="en-US" dirty="0" smtClean="0"/>
              <a:t>Life</a:t>
            </a:r>
            <a:endParaRPr lang="en-US" dirty="0"/>
          </a:p>
        </p:txBody>
      </p:sp>
      <p:sp>
        <p:nvSpPr>
          <p:cNvPr id="4" name="Content Placeholder 3"/>
          <p:cNvSpPr>
            <a:spLocks noGrp="1"/>
          </p:cNvSpPr>
          <p:nvPr>
            <p:ph sz="half" idx="2"/>
          </p:nvPr>
        </p:nvSpPr>
        <p:spPr>
          <a:xfrm>
            <a:off x="381000" y="5984534"/>
            <a:ext cx="8382000" cy="457200"/>
          </a:xfrm>
        </p:spPr>
        <p:txBody>
          <a:bodyPr/>
          <a:lstStyle/>
          <a:p>
            <a:pPr marL="0" lvl="0" indent="0" eaLnBrk="1" fontAlgn="auto" hangingPunct="1">
              <a:spcAft>
                <a:spcPts val="0"/>
              </a:spcAft>
              <a:buNone/>
              <a:defRPr/>
            </a:pPr>
            <a:r>
              <a:rPr lang="en-US" sz="1100" dirty="0">
                <a:solidFill>
                  <a:srgbClr val="FFFFFF"/>
                </a:solidFill>
                <a:latin typeface="Times New Roman" charset="0"/>
              </a:rPr>
              <a:t>Map 1.2 </a:t>
            </a:r>
            <a:r>
              <a:rPr lang="en-US" sz="1100" b="1" dirty="0">
                <a:solidFill>
                  <a:srgbClr val="FFFFFF"/>
                </a:solidFill>
                <a:latin typeface="Times New Roman" charset="0"/>
              </a:rPr>
              <a:t>Native Ways of Life, ca. </a:t>
            </a:r>
            <a:r>
              <a:rPr lang="en-US" sz="1100" b="1" dirty="0" smtClean="0">
                <a:solidFill>
                  <a:srgbClr val="FFFFFF"/>
                </a:solidFill>
                <a:latin typeface="Times New Roman" charset="0"/>
              </a:rPr>
              <a:t>1500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 map of the native ways of life in North America circa 1500. Arctic hunter-gatherers lived in the northeast part of present-day Canada. Subarctic hunter-fisher-gatherers, the Inuit and Cree, lived across much of present-day Canada. Northwest coast marine economy tribes, the Tshimshian, Kwakiutls, Nootkin, Shuswap, Kootenay, Skagit, Chinook, Tillamook, Walla Walla, and Blackfeet, lived along the coast of present-day British Colombia, Washington, and Oregon. Plains hunter-gatherers, the Assiniboine, Cheyenne, Iowa, Wichita, Tewa, Mescalero, and Jumano, lived in present-day central United States and Canada, mainly in Texas, New Mexico, Iowa, and Manitoba. Plains horticulturalists, the Hidatsa, Mandan, Sioux, Arapaho, Kiowa, and Pawnee, lived in the present-day states of North Dakota, South Dakota, and Nebraska. Non-horticultural rancherian peoples, the Flathead, Nez Perce, Cayuse, Klamath, Modoc, Pomo, Maidu, Costano, Chemehuevi, Serrano, and Shoshone, lived in the western part of present-day California, Oregon, Nevada, Idaho, Utah, Wyoming, and Colorado. Rancherian peoples with low-intensity horticulture, the Ute and Southern Paiute, lived in the present-day states of Arizona, Utah, Colorado, and New Mexico. Rancherian peoples with intensive horticulture, the Cahuilla, Yachi, Concho, and Laguerno, lived in present-day Arizona, New Mexico, and Mexico. Pueblos with intensive horticulture, the Hopi and Zuni, lived in small sections of present-day Arizona and New Mexico. Seacoast foragers, the Chumash, Luiseno, Diegueno, and Kabankawa, lived along the southern coast of present-day California, on the Baja Peninsula, and in a small area along the coasts of present-day Texas and Louisiana. Marginal horticultural hunters, the Coahuiltec, lived in the lower third of present day Texas and the northeastern corner of present-day Mexico. River-based horticultural chiefdoms, the Sauk, Kikapoo, Illinois, Kaskaskia, Comanche, Caddo, Natchez, Choctaw, Apalachee, Timucua, Yamasee, Creek, Chickasaw, Cherokee, Shawnee, and Mosopelea, lived in much of the southern part of present-day United States, including North Carolina, South Carolina, Georgia, Alabama, Mississippi, Louisiana, Texas, Oklahoma, Arkansas, Missouri, Illinois, Indiana, Ohio, Iowa, and Indiana. Orchard-growing alligator hunters, the Calusa and Arawak, lived in present-day Georgia, Florida, and the Caribbean Islands. Tidewater horticulturalists, the Wampanoag, Mohegan, Pequot, Narragansett, Pamlico, and Tuscarora, lived along the east coast of present-day United States in Massachusetts, Rhode Island, Connecticut, New York, New Jersey, Delaware, Maryland, Virginia, and North Carolina. Fishers and wild-rice gatherers, the Micmac, Penobscot, Abenaki, Algonquian, Iroquois, Susquehannock, Erie, Potawatomi, Winnebago, Menominee, Chippewa, Sioux, Ottowa, and Huron, lived in most of the present-day northeastern United States and lower eastern Canada in Maine, New Hampshire, Vermont, New York, Pennsylvania, Indiana, Michigan, Wisconsin, Minnesota, Manitoba, Ontario, and Quebec."/>
          <p:cNvPicPr>
            <a:picLocks noGrp="1" noChangeAspect="1" noChangeArrowheads="1"/>
          </p:cNvPicPr>
          <p:nvPr>
            <p:ph sz="half" idx="1"/>
          </p:nvPr>
        </p:nvPicPr>
        <p:blipFill>
          <a:blip r:embed="rId3"/>
          <a:srcRect/>
          <a:stretch>
            <a:fillRect/>
          </a:stretch>
        </p:blipFill>
        <p:spPr bwMode="auto">
          <a:xfrm>
            <a:off x="2133600" y="1417638"/>
            <a:ext cx="4038600" cy="3905415"/>
          </a:xfrm>
          <a:prstGeom prst="rect">
            <a:avLst/>
          </a:prstGeom>
          <a:noFill/>
          <a:ln w="9525">
            <a:noFill/>
            <a:miter lim="800000"/>
            <a:headEnd/>
            <a:tailEnd/>
          </a:ln>
        </p:spPr>
      </p:pic>
    </p:spTree>
    <p:extLst>
      <p:ext uri="{BB962C8B-B14F-4D97-AF65-F5344CB8AC3E}">
        <p14:creationId xmlns:p14="http://schemas.microsoft.com/office/powerpoint/2010/main" val="535702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Map of </a:t>
            </a:r>
            <a:r>
              <a:rPr lang="en-US" sz="4000" dirty="0" smtClean="0"/>
              <a:t>Western Hemisphere</a:t>
            </a:r>
            <a:r>
              <a:rPr lang="en-US" sz="4000" dirty="0"/>
              <a:t>, 1507</a:t>
            </a:r>
          </a:p>
        </p:txBody>
      </p:sp>
      <p:sp>
        <p:nvSpPr>
          <p:cNvPr id="6" name="Content Placeholder 5"/>
          <p:cNvSpPr>
            <a:spLocks noGrp="1"/>
          </p:cNvSpPr>
          <p:nvPr>
            <p:ph sz="half" idx="2"/>
          </p:nvPr>
        </p:nvSpPr>
        <p:spPr>
          <a:xfrm>
            <a:off x="304800" y="5943600"/>
            <a:ext cx="8534400" cy="5334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a typeface="ＭＳ Ｐゴシック" panose="020B0600070205080204" pitchFamily="34" charset="-128"/>
            </a:endParaRPr>
          </a:p>
          <a:p>
            <a:pPr marL="0" lvl="0" indent="0" eaLnBrk="1" fontAlgn="auto" hangingPunct="1">
              <a:spcAft>
                <a:spcPts val="0"/>
              </a:spcAft>
              <a:buNone/>
              <a:defRPr/>
            </a:pPr>
            <a:r>
              <a:rPr lang="en-US" altLang="en-US" sz="1100" b="1" dirty="0">
                <a:solidFill>
                  <a:schemeClr val="tx2"/>
                </a:solidFill>
              </a:rPr>
              <a:t>World Map, Martin </a:t>
            </a:r>
            <a:r>
              <a:rPr lang="en-US" altLang="en-US" sz="1100" b="1" dirty="0" err="1">
                <a:solidFill>
                  <a:schemeClr val="tx2"/>
                </a:solidFill>
              </a:rPr>
              <a:t>Waldseemoller</a:t>
            </a:r>
            <a:r>
              <a:rPr lang="en-US" altLang="en-US" sz="1100" b="1" dirty="0">
                <a:solidFill>
                  <a:schemeClr val="tx2"/>
                </a:solidFill>
              </a:rPr>
              <a:t>, </a:t>
            </a:r>
            <a:r>
              <a:rPr lang="en-US" altLang="en-US" sz="1100" b="1" dirty="0" smtClean="0">
                <a:solidFill>
                  <a:schemeClr val="tx2"/>
                </a:solidFill>
              </a:rPr>
              <a:t>1507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 1507 map of the worl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676400" y="1905000"/>
            <a:ext cx="5866382" cy="3352800"/>
          </a:xfrm>
          <a:prstGeom prst="rect">
            <a:avLst/>
          </a:prstGeom>
        </p:spPr>
      </p:pic>
    </p:spTree>
    <p:extLst>
      <p:ext uri="{BB962C8B-B14F-4D97-AF65-F5344CB8AC3E}">
        <p14:creationId xmlns:p14="http://schemas.microsoft.com/office/powerpoint/2010/main" val="24380361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Aztec </a:t>
            </a:r>
            <a:r>
              <a:rPr lang="en-US" dirty="0" smtClean="0"/>
              <a:t>Capital</a:t>
            </a:r>
            <a:endParaRPr lang="en-US" dirty="0"/>
          </a:p>
        </p:txBody>
      </p:sp>
      <p:sp>
        <p:nvSpPr>
          <p:cNvPr id="4" name="Content Placeholder 3"/>
          <p:cNvSpPr>
            <a:spLocks noGrp="1"/>
          </p:cNvSpPr>
          <p:nvPr>
            <p:ph sz="half" idx="2"/>
          </p:nvPr>
        </p:nvSpPr>
        <p:spPr>
          <a:xfrm>
            <a:off x="329119" y="5791200"/>
            <a:ext cx="8485762" cy="838200"/>
          </a:xfrm>
        </p:spPr>
        <p:txBody>
          <a:bodyPr/>
          <a:lstStyle/>
          <a:p>
            <a:pPr marL="0" lvl="0" indent="0" eaLnBrk="1" fontAlgn="auto" hangingPunct="1">
              <a:spcAft>
                <a:spcPts val="0"/>
              </a:spcAft>
              <a:buNone/>
              <a:defRPr/>
            </a:pPr>
            <a:r>
              <a:rPr lang="en-US" sz="1100" b="1" dirty="0">
                <a:solidFill>
                  <a:srgbClr val="FFFFFF"/>
                </a:solidFill>
                <a:latin typeface="Times New Roman" charset="0"/>
              </a:rPr>
              <a:t>Map of the Aztec Capital, </a:t>
            </a:r>
            <a:r>
              <a:rPr lang="en-US" sz="1100" b="1" dirty="0" err="1" smtClean="0">
                <a:solidFill>
                  <a:srgbClr val="FFFFFF"/>
                </a:solidFill>
                <a:latin typeface="Times New Roman" charset="0"/>
              </a:rPr>
              <a:t>Tenochtitlán</a:t>
            </a:r>
            <a:r>
              <a:rPr lang="en-US" sz="1100" b="1" dirty="0" smtClean="0">
                <a:solidFill>
                  <a:srgbClr val="FFFFFF"/>
                </a:solidFill>
                <a:latin typeface="Times New Roman"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 circa 1524 map shows the Aztec capital of Tenochtitlán. "/>
          <p:cNvPicPr>
            <a:picLocks noGrp="1" noChangeAspect="1" noChangeArrowheads="1"/>
          </p:cNvPicPr>
          <p:nvPr>
            <p:ph sz="half" idx="1"/>
          </p:nvPr>
        </p:nvPicPr>
        <p:blipFill>
          <a:blip r:embed="rId3"/>
          <a:srcRect/>
          <a:stretch>
            <a:fillRect/>
          </a:stretch>
        </p:blipFill>
        <p:spPr bwMode="auto">
          <a:xfrm>
            <a:off x="1600200" y="1394940"/>
            <a:ext cx="5790718" cy="3710460"/>
          </a:xfrm>
          <a:prstGeom prst="rect">
            <a:avLst/>
          </a:prstGeom>
          <a:noFill/>
          <a:ln w="9525">
            <a:noFill/>
            <a:miter lim="800000"/>
            <a:headEnd/>
            <a:tailEnd/>
          </a:ln>
        </p:spPr>
      </p:pic>
    </p:spTree>
    <p:extLst>
      <p:ext uri="{BB962C8B-B14F-4D97-AF65-F5344CB8AC3E}">
        <p14:creationId xmlns:p14="http://schemas.microsoft.com/office/powerpoint/2010/main" val="9156612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Pueblo </a:t>
            </a:r>
            <a:r>
              <a:rPr lang="en-US" dirty="0" smtClean="0"/>
              <a:t>Bonita</a:t>
            </a:r>
            <a:endParaRPr lang="en-US" dirty="0"/>
          </a:p>
        </p:txBody>
      </p:sp>
      <p:sp>
        <p:nvSpPr>
          <p:cNvPr id="5" name="Content Placeholder 4"/>
          <p:cNvSpPr>
            <a:spLocks noGrp="1"/>
          </p:cNvSpPr>
          <p:nvPr>
            <p:ph sz="half" idx="2"/>
          </p:nvPr>
        </p:nvSpPr>
        <p:spPr>
          <a:xfrm>
            <a:off x="533400" y="6118225"/>
            <a:ext cx="8382000" cy="381000"/>
          </a:xfrm>
        </p:spPr>
        <p:txBody>
          <a:bodyPr/>
          <a:lstStyle/>
          <a:p>
            <a:pPr marL="0" lvl="0" indent="0" eaLnBrk="1" fontAlgn="auto" hangingPunct="1">
              <a:spcAft>
                <a:spcPts val="0"/>
              </a:spcAft>
              <a:buNone/>
              <a:defRPr/>
            </a:pPr>
            <a:r>
              <a:rPr lang="en-US" sz="1100" b="1" dirty="0">
                <a:solidFill>
                  <a:srgbClr val="FFFFFF"/>
                </a:solidFill>
                <a:latin typeface="Times New Roman" charset="0"/>
              </a:rPr>
              <a:t>A modern aerial photograph of the </a:t>
            </a:r>
            <a:r>
              <a:rPr lang="en-US" sz="1100" b="1" dirty="0" smtClean="0">
                <a:solidFill>
                  <a:srgbClr val="FFFFFF"/>
                </a:solidFill>
                <a:latin typeface="Times New Roman" charset="0"/>
              </a:rPr>
              <a:t>ruins </a:t>
            </a:r>
            <a:r>
              <a:rPr lang="en-US" sz="1100" b="1" dirty="0">
                <a:solidFill>
                  <a:srgbClr val="FFFFFF"/>
                </a:solidFill>
                <a:latin typeface="Times New Roman" charset="0"/>
              </a:rPr>
              <a:t>of Pueblo </a:t>
            </a:r>
            <a:r>
              <a:rPr lang="en-US" sz="1100" b="1" dirty="0" smtClean="0">
                <a:solidFill>
                  <a:srgbClr val="FFFFFF"/>
                </a:solidFill>
                <a:latin typeface="Times New Roman" charset="0"/>
              </a:rPr>
              <a:t>Bonita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lnSpc>
                <a:spcPct val="75000"/>
              </a:lnSpc>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n aerial photograph of the ruins of Pueblo Bonita in Chaco Canyon in present-day New Mexico."/>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828800" y="1417638"/>
            <a:ext cx="5257800" cy="3837464"/>
          </a:xfrm>
          <a:prstGeom prst="rect">
            <a:avLst/>
          </a:prstGeom>
        </p:spPr>
      </p:pic>
    </p:spTree>
    <p:extLst>
      <p:ext uri="{BB962C8B-B14F-4D97-AF65-F5344CB8AC3E}">
        <p14:creationId xmlns:p14="http://schemas.microsoft.com/office/powerpoint/2010/main" val="39494879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Cliff Dwellings</a:t>
            </a:r>
            <a:endParaRPr lang="en-US" dirty="0"/>
          </a:p>
        </p:txBody>
      </p:sp>
      <p:sp>
        <p:nvSpPr>
          <p:cNvPr id="6" name="Content Placeholder 5"/>
          <p:cNvSpPr>
            <a:spLocks noGrp="1"/>
          </p:cNvSpPr>
          <p:nvPr>
            <p:ph sz="half" idx="2"/>
          </p:nvPr>
        </p:nvSpPr>
        <p:spPr>
          <a:xfrm>
            <a:off x="228600" y="6019800"/>
            <a:ext cx="8458200" cy="533400"/>
          </a:xfrm>
        </p:spPr>
        <p:txBody>
          <a:bodyPr/>
          <a:lstStyle/>
          <a:p>
            <a:pPr marL="0" lvl="0" indent="0" eaLnBrk="1" fontAlgn="auto" hangingPunct="1">
              <a:spcAft>
                <a:spcPts val="0"/>
              </a:spcAft>
              <a:buNone/>
              <a:defRPr/>
            </a:pPr>
            <a:r>
              <a:rPr lang="en-US" altLang="en-US" sz="1100" b="1" dirty="0">
                <a:solidFill>
                  <a:schemeClr val="tx2"/>
                </a:solidFill>
              </a:rPr>
              <a:t>Cliff dwellings in </a:t>
            </a:r>
            <a:r>
              <a:rPr lang="en-US" altLang="en-US" sz="1100" b="1" dirty="0" err="1">
                <a:solidFill>
                  <a:schemeClr val="tx2"/>
                </a:solidFill>
              </a:rPr>
              <a:t>Ca</a:t>
            </a:r>
            <a:r>
              <a:rPr lang="en-US" sz="1100" dirty="0" err="1"/>
              <a:t>ñon</a:t>
            </a:r>
            <a:r>
              <a:rPr lang="en-US" sz="1100" dirty="0"/>
              <a:t> de </a:t>
            </a:r>
            <a:r>
              <a:rPr lang="en-US" sz="1100" dirty="0" err="1"/>
              <a:t>Chelly</a:t>
            </a:r>
            <a:r>
              <a:rPr lang="en-US" sz="1100" dirty="0"/>
              <a:t>, modern-day </a:t>
            </a:r>
            <a:r>
              <a:rPr lang="en-US" sz="1100" dirty="0" smtClean="0"/>
              <a:t>Arizona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dirty="0"/>
          </a:p>
          <a:p>
            <a:endParaRPr lang="en-US" sz="1100" dirty="0"/>
          </a:p>
        </p:txBody>
      </p:sp>
      <p:pic>
        <p:nvPicPr>
          <p:cNvPr id="8" name="Content Placeholder 7" descr="The ruins of cliff dwelling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514600" y="1295400"/>
            <a:ext cx="3637533" cy="4525963"/>
          </a:xfrm>
          <a:prstGeom prst="rect">
            <a:avLst/>
          </a:prstGeom>
        </p:spPr>
      </p:pic>
    </p:spTree>
    <p:extLst>
      <p:ext uri="{BB962C8B-B14F-4D97-AF65-F5344CB8AC3E}">
        <p14:creationId xmlns:p14="http://schemas.microsoft.com/office/powerpoint/2010/main" val="25596999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Secoton</a:t>
            </a:r>
          </a:p>
        </p:txBody>
      </p:sp>
      <p:sp>
        <p:nvSpPr>
          <p:cNvPr id="4" name="Content Placeholder 3"/>
          <p:cNvSpPr>
            <a:spLocks noGrp="1"/>
          </p:cNvSpPr>
          <p:nvPr>
            <p:ph sz="half" idx="2"/>
          </p:nvPr>
        </p:nvSpPr>
        <p:spPr>
          <a:xfrm>
            <a:off x="304800" y="6019800"/>
            <a:ext cx="8534400" cy="609600"/>
          </a:xfrm>
        </p:spPr>
        <p:txBody>
          <a:bodyPr/>
          <a:lstStyle/>
          <a:p>
            <a:pPr marL="0" lvl="0" indent="0" eaLnBrk="1" fontAlgn="auto" hangingPunct="1">
              <a:spcAft>
                <a:spcPts val="0"/>
              </a:spcAft>
              <a:buNone/>
              <a:defRPr/>
            </a:pPr>
            <a:r>
              <a:rPr lang="en-US" sz="1100" b="1" dirty="0">
                <a:solidFill>
                  <a:srgbClr val="FFFFFF"/>
                </a:solidFill>
                <a:latin typeface="Times New Roman" charset="0"/>
              </a:rPr>
              <a:t>The Village of </a:t>
            </a:r>
            <a:r>
              <a:rPr lang="en-US" sz="1100" b="1" dirty="0" err="1">
                <a:solidFill>
                  <a:srgbClr val="FFFFFF"/>
                </a:solidFill>
                <a:latin typeface="Times New Roman" charset="0"/>
              </a:rPr>
              <a:t>Secoton</a:t>
            </a:r>
            <a:r>
              <a:rPr lang="en-US" sz="1100" b="1" dirty="0">
                <a:solidFill>
                  <a:srgbClr val="FFFFFF"/>
                </a:solidFill>
                <a:latin typeface="Times New Roman" charset="0"/>
              </a:rPr>
              <a:t>, by John </a:t>
            </a:r>
            <a:r>
              <a:rPr lang="en-US" sz="1100" b="1" dirty="0" smtClean="0">
                <a:solidFill>
                  <a:srgbClr val="FFFFFF"/>
                </a:solidFill>
                <a:latin typeface="Times New Roman" charset="0"/>
              </a:rPr>
              <a:t>White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dirty="0">
              <a:solidFill>
                <a:srgbClr val="FFFFFF"/>
              </a:solidFill>
              <a:latin typeface="Times New Roman" charset="0"/>
            </a:endParaRPr>
          </a:p>
          <a:p>
            <a:endParaRPr lang="en-US" sz="1100" dirty="0"/>
          </a:p>
        </p:txBody>
      </p:sp>
      <p:pic>
        <p:nvPicPr>
          <p:cNvPr id="8" name="Content Placeholder 7" descr="A drawing of a native village with barns, crops, and groups of native people. "/>
          <p:cNvPicPr>
            <a:picLocks noGrp="1" noChangeAspect="1" noChangeArrowheads="1"/>
          </p:cNvPicPr>
          <p:nvPr>
            <p:ph sz="half" idx="1"/>
          </p:nvPr>
        </p:nvPicPr>
        <p:blipFill>
          <a:blip r:embed="rId3"/>
          <a:srcRect/>
          <a:stretch>
            <a:fillRect/>
          </a:stretch>
        </p:blipFill>
        <p:spPr bwMode="auto">
          <a:xfrm>
            <a:off x="2667000" y="1295400"/>
            <a:ext cx="3555901" cy="4525963"/>
          </a:xfrm>
          <a:prstGeom prst="rect">
            <a:avLst/>
          </a:prstGeom>
          <a:noFill/>
          <a:ln w="9525">
            <a:noFill/>
            <a:miter lim="800000"/>
            <a:headEnd/>
            <a:tailEnd/>
          </a:ln>
        </p:spPr>
      </p:pic>
    </p:spTree>
    <p:extLst>
      <p:ext uri="{BB962C8B-B14F-4D97-AF65-F5344CB8AC3E}">
        <p14:creationId xmlns:p14="http://schemas.microsoft.com/office/powerpoint/2010/main" val="13098177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1325562"/>
          </a:xfrm>
        </p:spPr>
        <p:txBody>
          <a:bodyPr/>
          <a:lstStyle/>
          <a:p>
            <a:r>
              <a:rPr lang="en-US" dirty="0"/>
              <a:t>Religion, </a:t>
            </a:r>
            <a:r>
              <a:rPr lang="en-US" dirty="0" smtClean="0"/>
              <a:t>Land</a:t>
            </a:r>
            <a:r>
              <a:rPr lang="en-US" dirty="0"/>
              <a:t>, and </a:t>
            </a:r>
            <a:r>
              <a:rPr lang="en-US" dirty="0" smtClean="0"/>
              <a:t>Gender </a:t>
            </a:r>
            <a:r>
              <a:rPr lang="en-US" dirty="0"/>
              <a:t>R</a:t>
            </a:r>
            <a:r>
              <a:rPr lang="en-US" dirty="0" smtClean="0"/>
              <a:t>oles</a:t>
            </a:r>
            <a:endParaRPr lang="en-US" dirty="0"/>
          </a:p>
        </p:txBody>
      </p:sp>
      <p:sp>
        <p:nvSpPr>
          <p:cNvPr id="8195" name="Rectangle 3"/>
          <p:cNvSpPr>
            <a:spLocks noGrp="1" noChangeArrowheads="1"/>
          </p:cNvSpPr>
          <p:nvPr>
            <p:ph type="body" idx="1"/>
          </p:nvPr>
        </p:nvSpPr>
        <p:spPr>
          <a:xfrm>
            <a:off x="457200" y="2514600"/>
            <a:ext cx="8229600" cy="2209800"/>
          </a:xfrm>
        </p:spPr>
        <p:txBody>
          <a:bodyPr/>
          <a:lstStyle/>
          <a:p>
            <a:r>
              <a:rPr lang="en-US" dirty="0"/>
              <a:t>Native American Religion</a:t>
            </a:r>
          </a:p>
          <a:p>
            <a:r>
              <a:rPr lang="en-US" dirty="0"/>
              <a:t>Land and Property</a:t>
            </a:r>
          </a:p>
          <a:p>
            <a:r>
              <a:rPr lang="en-US" dirty="0"/>
              <a:t>Gender </a:t>
            </a:r>
            <a:r>
              <a:rPr lang="en-US" dirty="0" smtClean="0"/>
              <a:t>Relations</a:t>
            </a:r>
            <a:endParaRPr lang="en-US" dirty="0"/>
          </a:p>
        </p:txBody>
      </p:sp>
    </p:spTree>
    <p:extLst>
      <p:ext uri="{BB962C8B-B14F-4D97-AF65-F5344CB8AC3E}">
        <p14:creationId xmlns:p14="http://schemas.microsoft.com/office/powerpoint/2010/main" val="23625550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Indian and European </a:t>
            </a:r>
            <a:r>
              <a:rPr lang="en-US" sz="3600" dirty="0" smtClean="0"/>
              <a:t>Conceptions </a:t>
            </a:r>
            <a:r>
              <a:rPr lang="en-US" sz="3600" dirty="0"/>
              <a:t>of </a:t>
            </a:r>
            <a:r>
              <a:rPr lang="en-US" sz="3600" dirty="0" smtClean="0"/>
              <a:t>Property</a:t>
            </a:r>
            <a:endParaRPr lang="en-US" sz="3600" dirty="0"/>
          </a:p>
        </p:txBody>
      </p:sp>
      <p:sp>
        <p:nvSpPr>
          <p:cNvPr id="4" name="Content Placeholder 3"/>
          <p:cNvSpPr>
            <a:spLocks noGrp="1"/>
          </p:cNvSpPr>
          <p:nvPr>
            <p:ph sz="half" idx="2"/>
          </p:nvPr>
        </p:nvSpPr>
        <p:spPr>
          <a:xfrm>
            <a:off x="304800" y="6080124"/>
            <a:ext cx="8382000" cy="457200"/>
          </a:xfrm>
        </p:spPr>
        <p:txBody>
          <a:bodyPr/>
          <a:lstStyle/>
          <a:p>
            <a:pPr marL="0" lvl="0" indent="0" eaLnBrk="1" fontAlgn="auto" hangingPunct="1">
              <a:spcAft>
                <a:spcPts val="0"/>
              </a:spcAft>
              <a:buNone/>
              <a:defRPr/>
            </a:pPr>
            <a:r>
              <a:rPr lang="en-US" sz="1100" b="1" dirty="0">
                <a:solidFill>
                  <a:srgbClr val="FFFFFF"/>
                </a:solidFill>
                <a:latin typeface="Times New Roman" charset="0"/>
              </a:rPr>
              <a:t>A Catawba map illustrates the differences between </a:t>
            </a:r>
            <a:r>
              <a:rPr lang="en-US" sz="1100" b="1" dirty="0" smtClean="0">
                <a:solidFill>
                  <a:srgbClr val="FFFFFF"/>
                </a:solidFill>
                <a:latin typeface="Times New Roman" charset="0"/>
              </a:rPr>
              <a:t>Indian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solidFill>
                  <a:srgbClr val="FFFFFF"/>
                </a:solidFill>
                <a:latin typeface="Times New Roman" charset="0"/>
              </a:rPr>
              <a:t>and European conceptions of landed </a:t>
            </a:r>
            <a:r>
              <a:rPr lang="en-US" sz="1100" b="1" dirty="0" smtClean="0">
                <a:solidFill>
                  <a:srgbClr val="FFFFFF"/>
                </a:solidFill>
                <a:latin typeface="Times New Roman" charset="0"/>
              </a:rPr>
              <a:t>property.</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lnSpc>
                <a:spcPct val="75000"/>
              </a:lnSpc>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 Catawba Indian map of trade and diplomatic connections between native groups. "/>
          <p:cNvPicPr>
            <a:picLocks noGrp="1" noChangeAspect="1" noChangeArrowheads="1"/>
          </p:cNvPicPr>
          <p:nvPr>
            <p:ph sz="half" idx="1"/>
          </p:nvPr>
        </p:nvPicPr>
        <p:blipFill>
          <a:blip r:embed="rId3"/>
          <a:srcRect/>
          <a:stretch>
            <a:fillRect/>
          </a:stretch>
        </p:blipFill>
        <p:spPr bwMode="auto">
          <a:xfrm>
            <a:off x="457200" y="2390389"/>
            <a:ext cx="4038600" cy="2945584"/>
          </a:xfrm>
          <a:prstGeom prst="rect">
            <a:avLst/>
          </a:prstGeom>
          <a:noFill/>
          <a:ln w="9525">
            <a:noFill/>
            <a:miter lim="800000"/>
            <a:headEnd/>
            <a:tailEnd/>
          </a:ln>
        </p:spPr>
      </p:pic>
    </p:spTree>
    <p:extLst>
      <p:ext uri="{BB962C8B-B14F-4D97-AF65-F5344CB8AC3E}">
        <p14:creationId xmlns:p14="http://schemas.microsoft.com/office/powerpoint/2010/main" val="19236670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152400"/>
            <a:ext cx="8229600" cy="1447800"/>
          </a:xfrm>
        </p:spPr>
        <p:txBody>
          <a:bodyPr/>
          <a:lstStyle/>
          <a:p>
            <a:r>
              <a:rPr lang="en-US" dirty="0"/>
              <a:t>European </a:t>
            </a:r>
            <a:r>
              <a:rPr lang="en-US" dirty="0" smtClean="0"/>
              <a:t>Perceptions </a:t>
            </a:r>
            <a:r>
              <a:rPr lang="en-US" dirty="0"/>
              <a:t>of the </a:t>
            </a:r>
            <a:r>
              <a:rPr lang="en-US" dirty="0" smtClean="0"/>
              <a:t>First Americans</a:t>
            </a:r>
            <a:endParaRPr lang="en-US" dirty="0"/>
          </a:p>
        </p:txBody>
      </p:sp>
      <p:sp>
        <p:nvSpPr>
          <p:cNvPr id="9219" name="Rectangle 3"/>
          <p:cNvSpPr>
            <a:spLocks noGrp="1" noChangeArrowheads="1"/>
          </p:cNvSpPr>
          <p:nvPr>
            <p:ph type="body" idx="1"/>
          </p:nvPr>
        </p:nvSpPr>
        <p:spPr>
          <a:xfrm>
            <a:off x="457200" y="2057400"/>
            <a:ext cx="8229600" cy="990600"/>
          </a:xfrm>
        </p:spPr>
        <p:txBody>
          <a:bodyPr/>
          <a:lstStyle/>
          <a:p>
            <a:r>
              <a:rPr lang="en-US" dirty="0"/>
              <a:t>European Views of the Indians</a:t>
            </a:r>
          </a:p>
        </p:txBody>
      </p:sp>
    </p:spTree>
    <p:extLst>
      <p:ext uri="{BB962C8B-B14F-4D97-AF65-F5344CB8AC3E}">
        <p14:creationId xmlns:p14="http://schemas.microsoft.com/office/powerpoint/2010/main" val="33655635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American </a:t>
            </a:r>
            <a:r>
              <a:rPr lang="en-US" dirty="0" smtClean="0"/>
              <a:t>Indian Life</a:t>
            </a:r>
            <a:endParaRPr lang="en-US" dirty="0"/>
          </a:p>
        </p:txBody>
      </p:sp>
      <p:sp>
        <p:nvSpPr>
          <p:cNvPr id="4" name="Content Placeholder 3"/>
          <p:cNvSpPr>
            <a:spLocks noGrp="1"/>
          </p:cNvSpPr>
          <p:nvPr>
            <p:ph sz="half" idx="2"/>
          </p:nvPr>
        </p:nvSpPr>
        <p:spPr>
          <a:xfrm>
            <a:off x="381000" y="6042025"/>
            <a:ext cx="8382000" cy="533400"/>
          </a:xfrm>
        </p:spPr>
        <p:txBody>
          <a:bodyPr/>
          <a:lstStyle/>
          <a:p>
            <a:pPr marL="0" lvl="0" indent="0" eaLnBrk="1" fontAlgn="auto" hangingPunct="1">
              <a:spcAft>
                <a:spcPts val="0"/>
              </a:spcAft>
              <a:buNone/>
              <a:defRPr/>
            </a:pPr>
            <a:r>
              <a:rPr lang="en-US" sz="1100" b="1" dirty="0">
                <a:solidFill>
                  <a:srgbClr val="FFFFFF"/>
                </a:solidFill>
                <a:latin typeface="Times New Roman" charset="0"/>
              </a:rPr>
              <a:t>Drawing by John White, </a:t>
            </a:r>
            <a:r>
              <a:rPr lang="en-US" sz="1100" b="1" dirty="0" smtClean="0">
                <a:solidFill>
                  <a:srgbClr val="FFFFFF"/>
                </a:solidFill>
                <a:latin typeface="Times New Roman" charset="0"/>
              </a:rPr>
              <a:t>1585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 drawing of Indians fishing. Some fish from a boat, while others stand in the water and are holding spears to throw into the water. "/>
          <p:cNvPicPr>
            <a:picLocks noGrp="1" noChangeAspect="1" noChangeArrowheads="1"/>
          </p:cNvPicPr>
          <p:nvPr>
            <p:ph sz="half" idx="1"/>
          </p:nvPr>
        </p:nvPicPr>
        <p:blipFill>
          <a:blip r:embed="rId3"/>
          <a:srcRect/>
          <a:stretch>
            <a:fillRect/>
          </a:stretch>
        </p:blipFill>
        <p:spPr bwMode="auto">
          <a:xfrm>
            <a:off x="1752600" y="1417638"/>
            <a:ext cx="5410200" cy="3794654"/>
          </a:xfrm>
          <a:prstGeom prst="rect">
            <a:avLst/>
          </a:prstGeom>
          <a:noFill/>
          <a:ln w="9525">
            <a:noFill/>
            <a:miter lim="800000"/>
            <a:headEnd/>
            <a:tailEnd/>
          </a:ln>
        </p:spPr>
      </p:pic>
    </p:spTree>
    <p:extLst>
      <p:ext uri="{BB962C8B-B14F-4D97-AF65-F5344CB8AC3E}">
        <p14:creationId xmlns:p14="http://schemas.microsoft.com/office/powerpoint/2010/main" val="27083956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Jesuit </a:t>
            </a:r>
            <a:r>
              <a:rPr lang="en-US" sz="3600" dirty="0" smtClean="0"/>
              <a:t>Portrayal </a:t>
            </a:r>
            <a:r>
              <a:rPr lang="en-US" sz="3600" dirty="0"/>
              <a:t>of American </a:t>
            </a:r>
            <a:r>
              <a:rPr lang="en-US" sz="3600" dirty="0" smtClean="0"/>
              <a:t>Indian </a:t>
            </a:r>
            <a:r>
              <a:rPr lang="en-US" sz="3600" dirty="0"/>
              <a:t>R</a:t>
            </a:r>
            <a:r>
              <a:rPr lang="en-US" sz="3600" dirty="0" smtClean="0"/>
              <a:t>eligion</a:t>
            </a:r>
            <a:endParaRPr lang="en-US" sz="3600" dirty="0"/>
          </a:p>
        </p:txBody>
      </p:sp>
      <p:sp>
        <p:nvSpPr>
          <p:cNvPr id="4" name="Content Placeholder 3"/>
          <p:cNvSpPr>
            <a:spLocks noGrp="1"/>
          </p:cNvSpPr>
          <p:nvPr>
            <p:ph sz="half" idx="2"/>
          </p:nvPr>
        </p:nvSpPr>
        <p:spPr>
          <a:xfrm>
            <a:off x="609600" y="5867400"/>
            <a:ext cx="8229600" cy="838200"/>
          </a:xfrm>
        </p:spPr>
        <p:txBody>
          <a:bodyPr/>
          <a:lstStyle/>
          <a:p>
            <a:pPr marL="0" indent="0">
              <a:lnSpc>
                <a:spcPct val="75000"/>
              </a:lnSpc>
              <a:buNone/>
            </a:pPr>
            <a:r>
              <a:rPr lang="en-US" sz="1100" b="1" dirty="0">
                <a:solidFill>
                  <a:srgbClr val="FFFFFF"/>
                </a:solidFill>
                <a:latin typeface="Times New Roman" charset="0"/>
              </a:rPr>
              <a:t>A seventeenth-century engraving by a French </a:t>
            </a:r>
            <a:r>
              <a:rPr lang="en-US" sz="1100" b="1" dirty="0" smtClean="0">
                <a:solidFill>
                  <a:srgbClr val="FFFFFF"/>
                </a:solidFill>
                <a:latin typeface="Times New Roman" charset="0"/>
              </a:rPr>
              <a:t>Jesuit priest </a:t>
            </a:r>
            <a:r>
              <a:rPr lang="en-US" sz="1100" b="1" dirty="0">
                <a:solidFill>
                  <a:srgbClr val="FFFFFF"/>
                </a:solidFill>
                <a:latin typeface="Times New Roman" charset="0"/>
              </a:rPr>
              <a:t>illustrates </a:t>
            </a:r>
            <a:r>
              <a:rPr lang="en-US" sz="1100" b="1" dirty="0" smtClean="0">
                <a:solidFill>
                  <a:srgbClr val="FFFFFF"/>
                </a:solidFill>
                <a:latin typeface="Times New Roman"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indent="0">
              <a:lnSpc>
                <a:spcPct val="75000"/>
              </a:lnSpc>
              <a:buNone/>
            </a:pPr>
            <a:r>
              <a:rPr lang="en-US" sz="1100" b="1" dirty="0">
                <a:solidFill>
                  <a:srgbClr val="FFFFFF"/>
                </a:solidFill>
                <a:latin typeface="Times New Roman" charset="0"/>
              </a:rPr>
              <a:t>many Europeans’ views of Indian </a:t>
            </a:r>
            <a:r>
              <a:rPr lang="en-US" sz="1100" b="1" dirty="0" smtClean="0">
                <a:solidFill>
                  <a:srgbClr val="FFFFFF"/>
                </a:solidFill>
                <a:latin typeface="Times New Roman" charset="0"/>
              </a:rPr>
              <a:t>religion.</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a:lnSpc>
                <a:spcPct val="75000"/>
              </a:lnSpc>
            </a:pPr>
            <a:endParaRPr lang="en-US" sz="1100" b="1" dirty="0">
              <a:solidFill>
                <a:srgbClr val="FFFFFF"/>
              </a:solidFill>
              <a:latin typeface="Times New Roman" charset="0"/>
            </a:endParaRPr>
          </a:p>
          <a:p>
            <a:endParaRPr lang="en-US" sz="1100" dirty="0"/>
          </a:p>
        </p:txBody>
      </p:sp>
      <p:pic>
        <p:nvPicPr>
          <p:cNvPr id="8" name="Content Placeholder 7" descr="An engraving of a demon in a cloud of smoke hovering over an Iroquois longhouse. People on the side observe. "/>
          <p:cNvPicPr>
            <a:picLocks noGrp="1" noChangeAspect="1" noChangeArrowheads="1"/>
          </p:cNvPicPr>
          <p:nvPr>
            <p:ph sz="half" idx="1"/>
          </p:nvPr>
        </p:nvPicPr>
        <p:blipFill>
          <a:blip r:embed="rId3"/>
          <a:srcRect/>
          <a:stretch>
            <a:fillRect/>
          </a:stretch>
        </p:blipFill>
        <p:spPr bwMode="auto">
          <a:xfrm>
            <a:off x="2770002" y="1524000"/>
            <a:ext cx="2944811" cy="4106015"/>
          </a:xfrm>
          <a:prstGeom prst="rect">
            <a:avLst/>
          </a:prstGeom>
          <a:noFill/>
          <a:ln w="9525">
            <a:noFill/>
            <a:miter lim="800000"/>
            <a:headEnd/>
            <a:tailEnd/>
          </a:ln>
        </p:spPr>
      </p:pic>
    </p:spTree>
    <p:extLst>
      <p:ext uri="{BB962C8B-B14F-4D97-AF65-F5344CB8AC3E}">
        <p14:creationId xmlns:p14="http://schemas.microsoft.com/office/powerpoint/2010/main" val="31571317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52400"/>
            <a:ext cx="8229600" cy="1981200"/>
          </a:xfrm>
        </p:spPr>
        <p:txBody>
          <a:bodyPr/>
          <a:lstStyle/>
          <a:p>
            <a:pPr eaLnBrk="1" hangingPunct="1"/>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Indian </a:t>
            </a:r>
            <a:r>
              <a:rPr lang="en-US" dirty="0">
                <a:cs typeface="Times New Roman" charset="0"/>
              </a:rPr>
              <a:t>Freedom, </a:t>
            </a:r>
            <a:r>
              <a:rPr lang="en-US" dirty="0" smtClean="0">
                <a:cs typeface="Times New Roman" charset="0"/>
              </a:rPr>
              <a:t/>
            </a:r>
            <a:br>
              <a:rPr lang="en-US" dirty="0" smtClean="0">
                <a:cs typeface="Times New Roman" charset="0"/>
              </a:rPr>
            </a:br>
            <a:r>
              <a:rPr lang="en-US" dirty="0" smtClean="0">
                <a:cs typeface="Times New Roman" charset="0"/>
              </a:rPr>
              <a:t>European </a:t>
            </a:r>
            <a:r>
              <a:rPr lang="en-US" dirty="0">
                <a:cs typeface="Times New Roman" charset="0"/>
              </a:rPr>
              <a:t>Freedom</a:t>
            </a:r>
          </a:p>
        </p:txBody>
      </p:sp>
      <p:sp>
        <p:nvSpPr>
          <p:cNvPr id="4099" name="Rectangle 3"/>
          <p:cNvSpPr>
            <a:spLocks noGrp="1" noChangeArrowheads="1"/>
          </p:cNvSpPr>
          <p:nvPr>
            <p:ph idx="1"/>
          </p:nvPr>
        </p:nvSpPr>
        <p:spPr>
          <a:xfrm>
            <a:off x="457200" y="2933700"/>
            <a:ext cx="8229600" cy="2705100"/>
          </a:xfrm>
          <a:effectLst>
            <a:outerShdw blurRad="50800" dist="38100" dir="5400000" algn="t" rotWithShape="0">
              <a:prstClr val="black">
                <a:alpha val="40000"/>
              </a:prstClr>
            </a:outerShdw>
          </a:effectLst>
        </p:spPr>
        <p:txBody>
          <a:bodyPr anchor="ctr" anchorCtr="0"/>
          <a:lstStyle/>
          <a:p>
            <a:pPr marL="971550" lvl="1" indent="-571500">
              <a:buSzPct val="100000"/>
              <a:buFont typeface="Wingdings" pitchFamily="2" charset="2"/>
              <a:buChar char=""/>
            </a:pPr>
            <a:r>
              <a:rPr lang="en-US" sz="3600" dirty="0">
                <a:solidFill>
                  <a:srgbClr val="FAD000"/>
                </a:solidFill>
                <a:latin typeface="Times New Roman" charset="0"/>
                <a:cs typeface="Times New Roman" charset="0"/>
              </a:rPr>
              <a:t>Focus Question: </a:t>
            </a:r>
          </a:p>
          <a:p>
            <a:pPr marL="400050" lvl="1" indent="0">
              <a:buNone/>
            </a:pPr>
            <a:r>
              <a:rPr lang="en-US" sz="3600" dirty="0">
                <a:solidFill>
                  <a:srgbClr val="FAD000"/>
                </a:solidFill>
                <a:latin typeface="Times New Roman" charset="0"/>
                <a:cs typeface="Times New Roman" charset="0"/>
              </a:rPr>
              <a:t>How did Indian and European ideas of freedom differ on the eve of contact</a:t>
            </a:r>
            <a:r>
              <a:rPr lang="en-US" sz="3600" dirty="0" smtClean="0">
                <a:solidFill>
                  <a:srgbClr val="FAD000"/>
                </a:solidFill>
                <a:latin typeface="Times New Roman" charset="0"/>
                <a:cs typeface="Times New Roman" charset="0"/>
              </a:rPr>
              <a:t>?</a:t>
            </a:r>
            <a:endParaRPr lang="en-US" sz="3600" dirty="0">
              <a:solidFill>
                <a:srgbClr val="FAD000"/>
              </a:solidFill>
              <a:latin typeface="Times New Roman" charset="0"/>
              <a:cs typeface="Times New Roman" charset="0"/>
            </a:endParaRPr>
          </a:p>
        </p:txBody>
      </p:sp>
    </p:spTree>
    <p:extLst>
      <p:ext uri="{BB962C8B-B14F-4D97-AF65-F5344CB8AC3E}">
        <p14:creationId xmlns:p14="http://schemas.microsoft.com/office/powerpoint/2010/main" val="19493247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1401762"/>
          </a:xfrm>
        </p:spPr>
        <p:txBody>
          <a:bodyPr/>
          <a:lstStyle/>
          <a:p>
            <a:r>
              <a:rPr lang="en-US" dirty="0" smtClean="0"/>
              <a:t>Different Ideas of Freedom</a:t>
            </a:r>
            <a:endParaRPr lang="en-US" dirty="0"/>
          </a:p>
        </p:txBody>
      </p:sp>
      <p:sp>
        <p:nvSpPr>
          <p:cNvPr id="10243" name="Rectangle 3"/>
          <p:cNvSpPr>
            <a:spLocks noGrp="1" noChangeArrowheads="1"/>
          </p:cNvSpPr>
          <p:nvPr>
            <p:ph type="body" idx="1"/>
          </p:nvPr>
        </p:nvSpPr>
        <p:spPr>
          <a:xfrm>
            <a:off x="457200" y="2362200"/>
            <a:ext cx="8229600" cy="1524000"/>
          </a:xfrm>
        </p:spPr>
        <p:txBody>
          <a:bodyPr/>
          <a:lstStyle/>
          <a:p>
            <a:r>
              <a:rPr lang="en-US" dirty="0"/>
              <a:t>Indian Freedom</a:t>
            </a:r>
          </a:p>
        </p:txBody>
      </p:sp>
    </p:spTree>
    <p:extLst>
      <p:ext uri="{BB962C8B-B14F-4D97-AF65-F5344CB8AC3E}">
        <p14:creationId xmlns:p14="http://schemas.microsoft.com/office/powerpoint/2010/main" val="9942631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and </a:t>
            </a:r>
            <a:r>
              <a:rPr lang="en-US" dirty="0" smtClean="0"/>
              <a:t>Work</a:t>
            </a:r>
            <a:endParaRPr lang="en-US" dirty="0"/>
          </a:p>
        </p:txBody>
      </p:sp>
      <p:sp>
        <p:nvSpPr>
          <p:cNvPr id="4" name="Content Placeholder 3"/>
          <p:cNvSpPr>
            <a:spLocks noGrp="1"/>
          </p:cNvSpPr>
          <p:nvPr>
            <p:ph sz="half" idx="2"/>
          </p:nvPr>
        </p:nvSpPr>
        <p:spPr>
          <a:xfrm>
            <a:off x="457200" y="6175640"/>
            <a:ext cx="8305800" cy="381000"/>
          </a:xfrm>
        </p:spPr>
        <p:txBody>
          <a:bodyPr/>
          <a:lstStyle/>
          <a:p>
            <a:pPr marL="0" lvl="0" indent="0" eaLnBrk="1" fontAlgn="auto" hangingPunct="1">
              <a:spcAft>
                <a:spcPts val="0"/>
              </a:spcAft>
              <a:buNone/>
              <a:defRPr/>
            </a:pPr>
            <a:r>
              <a:rPr lang="en-US" sz="1100" b="1" dirty="0">
                <a:solidFill>
                  <a:srgbClr val="FFFFFF"/>
                </a:solidFill>
                <a:latin typeface="Times New Roman" charset="0"/>
              </a:rPr>
              <a:t>Indian men and women tending a crop</a:t>
            </a:r>
            <a:r>
              <a:rPr lang="en-US" sz="1100" b="1" dirty="0" smtClean="0">
                <a:solidFill>
                  <a:srgbClr val="FFFFFF"/>
                </a:solidFill>
                <a:latin typeface="Times New Roman"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r>
              <a:rPr lang="en-US" sz="1100" b="1" dirty="0" smtClean="0">
                <a:solidFill>
                  <a:srgbClr val="FFFFFF"/>
                </a:solidFill>
                <a:latin typeface="Times New Roman" charset="0"/>
              </a:rPr>
              <a:t> </a:t>
            </a:r>
            <a:endParaRPr lang="en-US" sz="1100" b="1" dirty="0">
              <a:solidFill>
                <a:srgbClr val="FFFFFF"/>
              </a:solidFill>
              <a:latin typeface="Times New Roman" charset="0"/>
            </a:endParaRPr>
          </a:p>
          <a:p>
            <a:endParaRPr lang="en-US" sz="1100" dirty="0"/>
          </a:p>
        </p:txBody>
      </p:sp>
      <p:pic>
        <p:nvPicPr>
          <p:cNvPr id="8" name="Content Placeholder 7" descr="An engraving of Indian women planting crops while men break the sod. "/>
          <p:cNvPicPr>
            <a:picLocks noGrp="1" noChangeAspect="1" noChangeArrowheads="1"/>
          </p:cNvPicPr>
          <p:nvPr>
            <p:ph sz="half" idx="1"/>
          </p:nvPr>
        </p:nvPicPr>
        <p:blipFill>
          <a:blip r:embed="rId3"/>
          <a:srcRect/>
          <a:stretch>
            <a:fillRect/>
          </a:stretch>
        </p:blipFill>
        <p:spPr bwMode="auto">
          <a:xfrm>
            <a:off x="2514600" y="1417638"/>
            <a:ext cx="4419600" cy="4020321"/>
          </a:xfrm>
          <a:prstGeom prst="rect">
            <a:avLst/>
          </a:prstGeom>
          <a:noFill/>
          <a:ln w="9525">
            <a:noFill/>
            <a:miter lim="800000"/>
            <a:headEnd/>
            <a:tailEnd/>
          </a:ln>
        </p:spPr>
      </p:pic>
    </p:spTree>
    <p:extLst>
      <p:ext uri="{BB962C8B-B14F-4D97-AF65-F5344CB8AC3E}">
        <p14:creationId xmlns:p14="http://schemas.microsoft.com/office/powerpoint/2010/main" val="29659090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152400"/>
            <a:ext cx="8229600" cy="1265238"/>
          </a:xfrm>
        </p:spPr>
        <p:txBody>
          <a:bodyPr/>
          <a:lstStyle/>
          <a:p>
            <a:r>
              <a:rPr lang="en-US" dirty="0"/>
              <a:t>Liberty and </a:t>
            </a:r>
            <a:r>
              <a:rPr lang="en-US" dirty="0" smtClean="0"/>
              <a:t>Authority</a:t>
            </a:r>
            <a:endParaRPr lang="en-US" dirty="0"/>
          </a:p>
        </p:txBody>
      </p:sp>
      <p:sp>
        <p:nvSpPr>
          <p:cNvPr id="11267" name="Rectangle 3"/>
          <p:cNvSpPr>
            <a:spLocks noGrp="1" noChangeArrowheads="1"/>
          </p:cNvSpPr>
          <p:nvPr>
            <p:ph type="body" idx="1"/>
          </p:nvPr>
        </p:nvSpPr>
        <p:spPr>
          <a:xfrm>
            <a:off x="457200" y="2057400"/>
            <a:ext cx="8229600" cy="2133600"/>
          </a:xfrm>
        </p:spPr>
        <p:txBody>
          <a:bodyPr/>
          <a:lstStyle/>
          <a:p>
            <a:r>
              <a:rPr lang="en-US" dirty="0"/>
              <a:t>Christian Liberty</a:t>
            </a:r>
          </a:p>
          <a:p>
            <a:r>
              <a:rPr lang="en-US" dirty="0"/>
              <a:t>Freedom and Authority</a:t>
            </a:r>
          </a:p>
          <a:p>
            <a:r>
              <a:rPr lang="en-US" dirty="0"/>
              <a:t>Liberty and Liberties</a:t>
            </a:r>
          </a:p>
        </p:txBody>
      </p:sp>
    </p:spTree>
    <p:extLst>
      <p:ext uri="{BB962C8B-B14F-4D97-AF65-F5344CB8AC3E}">
        <p14:creationId xmlns:p14="http://schemas.microsoft.com/office/powerpoint/2010/main" val="2143211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smtClean="0"/>
              <a:t>The Great Voyage </a:t>
            </a:r>
            <a:r>
              <a:rPr lang="en-US" sz="4000" i="1" dirty="0"/>
              <a:t>to the </a:t>
            </a:r>
            <a:r>
              <a:rPr lang="en-US" sz="4000" i="1" dirty="0" smtClean="0"/>
              <a:t>Country </a:t>
            </a:r>
            <a:r>
              <a:rPr lang="en-US" sz="4000" i="1" dirty="0"/>
              <a:t>of the </a:t>
            </a:r>
            <a:r>
              <a:rPr lang="en-US" sz="4000" i="1" dirty="0" smtClean="0"/>
              <a:t>Hurons</a:t>
            </a:r>
            <a:endParaRPr lang="en-US" sz="4000" i="1" dirty="0"/>
          </a:p>
        </p:txBody>
      </p:sp>
      <p:sp>
        <p:nvSpPr>
          <p:cNvPr id="6" name="Content Placeholder 5"/>
          <p:cNvSpPr>
            <a:spLocks noGrp="1"/>
          </p:cNvSpPr>
          <p:nvPr>
            <p:ph sz="half" idx="2"/>
          </p:nvPr>
        </p:nvSpPr>
        <p:spPr>
          <a:xfrm>
            <a:off x="381000" y="6172200"/>
            <a:ext cx="8382000" cy="381000"/>
          </a:xfrm>
        </p:spPr>
        <p:txBody>
          <a:bodyPr/>
          <a:lstStyle/>
          <a:p>
            <a:pPr marL="0" lvl="0" indent="0" eaLnBrk="1" fontAlgn="auto" hangingPunct="1">
              <a:spcAft>
                <a:spcPts val="0"/>
              </a:spcAft>
              <a:buNone/>
              <a:defRPr/>
            </a:pPr>
            <a:r>
              <a:rPr lang="en-US" altLang="en-US" sz="1100" b="1" i="1" dirty="0">
                <a:solidFill>
                  <a:schemeClr val="tx2"/>
                </a:solidFill>
              </a:rPr>
              <a:t>The Great Voyage to the Country </a:t>
            </a:r>
            <a:r>
              <a:rPr lang="en-US" sz="1100" b="1" i="1" dirty="0">
                <a:solidFill>
                  <a:schemeClr val="tx2"/>
                </a:solidFill>
              </a:rPr>
              <a:t>of the </a:t>
            </a:r>
            <a:r>
              <a:rPr lang="en-US" sz="1100" b="1" i="1" dirty="0" err="1">
                <a:solidFill>
                  <a:schemeClr val="tx2"/>
                </a:solidFill>
              </a:rPr>
              <a:t>Hurons</a:t>
            </a:r>
            <a:r>
              <a:rPr lang="en-US" sz="1100" b="1" dirty="0">
                <a:solidFill>
                  <a:schemeClr val="tx2"/>
                </a:solidFill>
              </a:rPr>
              <a:t> </a:t>
            </a:r>
            <a:r>
              <a:rPr 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dirty="0"/>
          </a:p>
          <a:p>
            <a:endParaRPr lang="en-US" sz="1100" dirty="0"/>
          </a:p>
        </p:txBody>
      </p:sp>
      <p:pic>
        <p:nvPicPr>
          <p:cNvPr id="8" name="Content Placeholder 7" descr="The title page of The Great Voyage to the Country of the Hurons shows images of Native Americans and Catholic friar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971800" y="1512313"/>
            <a:ext cx="2806369" cy="4373563"/>
          </a:xfrm>
          <a:prstGeom prst="rect">
            <a:avLst/>
          </a:prstGeom>
        </p:spPr>
      </p:pic>
    </p:spTree>
    <p:extLst>
      <p:ext uri="{BB962C8B-B14F-4D97-AF65-F5344CB8AC3E}">
        <p14:creationId xmlns:p14="http://schemas.microsoft.com/office/powerpoint/2010/main" val="7151419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401762"/>
          </a:xfrm>
        </p:spPr>
        <p:txBody>
          <a:bodyPr/>
          <a:lstStyle/>
          <a:p>
            <a:pPr eaLnBrk="1" hangingPunct="1"/>
            <a:r>
              <a:rPr lang="en-US" dirty="0">
                <a:cs typeface="Times New Roman" charset="0"/>
              </a:rPr>
              <a:t>Focus </a:t>
            </a:r>
            <a:r>
              <a:rPr lang="en-US" dirty="0" smtClean="0">
                <a:cs typeface="Times New Roman" charset="0"/>
              </a:rPr>
              <a:t>Question: The </a:t>
            </a:r>
            <a:r>
              <a:rPr lang="en-US" dirty="0">
                <a:cs typeface="Times New Roman" charset="0"/>
              </a:rPr>
              <a:t>Expansion of Europe</a:t>
            </a:r>
          </a:p>
        </p:txBody>
      </p:sp>
      <p:sp>
        <p:nvSpPr>
          <p:cNvPr id="4099" name="Rectangle 3"/>
          <p:cNvSpPr>
            <a:spLocks noGrp="1" noChangeArrowheads="1"/>
          </p:cNvSpPr>
          <p:nvPr>
            <p:ph idx="1"/>
          </p:nvPr>
        </p:nvSpPr>
        <p:spPr>
          <a:xfrm>
            <a:off x="457200" y="2133600"/>
            <a:ext cx="8229600" cy="3009900"/>
          </a:xfrm>
          <a:effectLst>
            <a:outerShdw blurRad="50800" dist="38100" dir="5400000" algn="t" rotWithShape="0">
              <a:prstClr val="black">
                <a:alpha val="40000"/>
              </a:prstClr>
            </a:outerShdw>
          </a:effectLst>
        </p:spPr>
        <p:txBody>
          <a:bodyPr anchor="ctr" anchorCtr="0"/>
          <a:lstStyle/>
          <a:p>
            <a:pPr marL="971550" lvl="1" indent="-571500">
              <a:buSzPct val="100000"/>
              <a:buFont typeface="Wingdings" pitchFamily="2" charset="2"/>
              <a:buChar char=""/>
            </a:pPr>
            <a:r>
              <a:rPr lang="en-US" sz="3600" dirty="0">
                <a:solidFill>
                  <a:srgbClr val="FAD000"/>
                </a:solidFill>
                <a:latin typeface="Times New Roman" charset="0"/>
                <a:cs typeface="Times New Roman" charset="0"/>
              </a:rPr>
              <a:t>Focus Question: </a:t>
            </a:r>
          </a:p>
          <a:p>
            <a:pPr marL="400050" lvl="1" indent="0">
              <a:buNone/>
            </a:pPr>
            <a:r>
              <a:rPr lang="en-US" sz="3600" dirty="0">
                <a:solidFill>
                  <a:srgbClr val="FAD000"/>
                </a:solidFill>
                <a:latin typeface="Times New Roman" charset="0"/>
                <a:cs typeface="Times New Roman" charset="0"/>
              </a:rPr>
              <a:t>What impelled European explorers to look west across the Atlantic?</a:t>
            </a:r>
          </a:p>
        </p:txBody>
      </p:sp>
    </p:spTree>
    <p:extLst>
      <p:ext uri="{BB962C8B-B14F-4D97-AF65-F5344CB8AC3E}">
        <p14:creationId xmlns:p14="http://schemas.microsoft.com/office/powerpoint/2010/main" val="12327256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t>European Voyages</a:t>
            </a:r>
            <a:endParaRPr lang="en-US" dirty="0"/>
          </a:p>
        </p:txBody>
      </p:sp>
      <p:sp>
        <p:nvSpPr>
          <p:cNvPr id="12291" name="Rectangle 3"/>
          <p:cNvSpPr>
            <a:spLocks noGrp="1" noChangeArrowheads="1"/>
          </p:cNvSpPr>
          <p:nvPr>
            <p:ph type="body" idx="1"/>
          </p:nvPr>
        </p:nvSpPr>
        <p:spPr>
          <a:xfrm>
            <a:off x="457200" y="2057400"/>
            <a:ext cx="8229600" cy="3200400"/>
          </a:xfrm>
        </p:spPr>
        <p:txBody>
          <a:bodyPr/>
          <a:lstStyle/>
          <a:p>
            <a:r>
              <a:rPr lang="en-US" dirty="0"/>
              <a:t>Chinese and Portuguese Navigation</a:t>
            </a:r>
          </a:p>
          <a:p>
            <a:r>
              <a:rPr lang="en-US" dirty="0"/>
              <a:t>Portugal and West Africa</a:t>
            </a:r>
          </a:p>
          <a:p>
            <a:r>
              <a:rPr lang="en-US" dirty="0"/>
              <a:t>Freedom and Slavery in Africa</a:t>
            </a:r>
          </a:p>
          <a:p>
            <a:r>
              <a:rPr lang="en-US" dirty="0"/>
              <a:t>The Voyages of </a:t>
            </a:r>
            <a:r>
              <a:rPr lang="en-US" dirty="0" smtClean="0"/>
              <a:t>Columbus</a:t>
            </a:r>
            <a:endParaRPr lang="en-US" dirty="0"/>
          </a:p>
        </p:txBody>
      </p:sp>
    </p:spTree>
    <p:extLst>
      <p:ext uri="{BB962C8B-B14F-4D97-AF65-F5344CB8AC3E}">
        <p14:creationId xmlns:p14="http://schemas.microsoft.com/office/powerpoint/2010/main" val="1812365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a:t>
            </a:r>
            <a:r>
              <a:rPr lang="en-US" sz="2400" dirty="0" smtClean="0"/>
              <a:t>World Known </a:t>
            </a:r>
            <a:r>
              <a:rPr lang="en-US" sz="2400" dirty="0"/>
              <a:t>to Europeans in the </a:t>
            </a:r>
            <a:r>
              <a:rPr lang="en-US" sz="2400" dirty="0" smtClean="0"/>
              <a:t/>
            </a:r>
            <a:br>
              <a:rPr lang="en-US" sz="2400" dirty="0" smtClean="0"/>
            </a:br>
            <a:r>
              <a:rPr lang="en-US" sz="2400" dirty="0" smtClean="0"/>
              <a:t>Fifteenth Century</a:t>
            </a:r>
            <a:endParaRPr lang="en-US" sz="2400" dirty="0"/>
          </a:p>
        </p:txBody>
      </p:sp>
      <p:sp>
        <p:nvSpPr>
          <p:cNvPr id="4" name="Content Placeholder 3"/>
          <p:cNvSpPr>
            <a:spLocks noGrp="1"/>
          </p:cNvSpPr>
          <p:nvPr>
            <p:ph sz="half" idx="2"/>
          </p:nvPr>
        </p:nvSpPr>
        <p:spPr>
          <a:xfrm>
            <a:off x="439366" y="5943600"/>
            <a:ext cx="8458200" cy="533400"/>
          </a:xfrm>
        </p:spPr>
        <p:txBody>
          <a:bodyPr/>
          <a:lstStyle/>
          <a:p>
            <a:pPr marL="0" indent="0">
              <a:lnSpc>
                <a:spcPct val="75000"/>
              </a:lnSpc>
              <a:buNone/>
            </a:pPr>
            <a:r>
              <a:rPr lang="en-US" sz="1100" dirty="0">
                <a:latin typeface="Times New Roman" charset="0"/>
              </a:rPr>
              <a:t>Map 1.3 </a:t>
            </a:r>
            <a:r>
              <a:rPr lang="en-US" sz="1100" b="1" dirty="0">
                <a:latin typeface="Times New Roman" charset="0"/>
              </a:rPr>
              <a:t>The old world on the eve of </a:t>
            </a:r>
            <a:r>
              <a:rPr lang="en-US" sz="1100" b="1" dirty="0" smtClean="0">
                <a:latin typeface="Times New Roman" charset="0"/>
              </a:rPr>
              <a:t>American colonization</a:t>
            </a:r>
            <a:r>
              <a:rPr lang="en-US" sz="1100" b="1" dirty="0">
                <a:latin typeface="Times New Roman" charset="0"/>
              </a:rPr>
              <a:t>, ca. </a:t>
            </a:r>
            <a:r>
              <a:rPr lang="en-US" sz="1100" b="1" dirty="0" smtClean="0">
                <a:latin typeface="Times New Roman" charset="0"/>
              </a:rPr>
              <a:t>1500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lnSpc>
                <a:spcPct val="75000"/>
              </a:lnSpc>
              <a:buNone/>
            </a:pPr>
            <a:endParaRPr lang="en-US" sz="1100" b="1" dirty="0">
              <a:latin typeface="Times New Roman" charset="0"/>
            </a:endParaRPr>
          </a:p>
          <a:p>
            <a:pPr marL="0" indent="0">
              <a:buNone/>
            </a:pPr>
            <a:endParaRPr lang="en-US" sz="1100" dirty="0"/>
          </a:p>
        </p:txBody>
      </p:sp>
      <p:pic>
        <p:nvPicPr>
          <p:cNvPr id="8" name="Content Placeholder 7" descr="A map of the Old World circa 1500. Major areas include the Holy Roman Empire in Europe, the Ottoman Empire in northern Africa and the Middle East, India, China, and the East Indies. Two exploration routes are shown. The Dias route starts in Portugal and hugs the western coast of Africa. The da Gama route starts in Portugal, goes around the Cape of Good Hope, hugs the eastern coast of Africa, and crosses the Indian Ocean toward India. "/>
          <p:cNvPicPr>
            <a:picLocks noGrp="1" noChangeAspect="1" noChangeArrowheads="1"/>
          </p:cNvPicPr>
          <p:nvPr>
            <p:ph sz="half" idx="1"/>
          </p:nvPr>
        </p:nvPicPr>
        <p:blipFill>
          <a:blip r:embed="rId3"/>
          <a:srcRect/>
          <a:stretch>
            <a:fillRect/>
          </a:stretch>
        </p:blipFill>
        <p:spPr bwMode="auto">
          <a:xfrm>
            <a:off x="2133600" y="1295400"/>
            <a:ext cx="5334000" cy="4055516"/>
          </a:xfrm>
          <a:prstGeom prst="rect">
            <a:avLst/>
          </a:prstGeom>
          <a:noFill/>
          <a:ln w="9525">
            <a:noFill/>
            <a:miter lim="800000"/>
            <a:headEnd/>
            <a:tailEnd/>
          </a:ln>
        </p:spPr>
      </p:pic>
    </p:spTree>
    <p:extLst>
      <p:ext uri="{BB962C8B-B14F-4D97-AF65-F5344CB8AC3E}">
        <p14:creationId xmlns:p14="http://schemas.microsoft.com/office/powerpoint/2010/main" val="26139604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Sankore </a:t>
            </a:r>
            <a:r>
              <a:rPr lang="en-US" dirty="0" smtClean="0"/>
              <a:t>University</a:t>
            </a:r>
            <a:endParaRPr lang="en-US" dirty="0"/>
          </a:p>
        </p:txBody>
      </p:sp>
      <p:sp>
        <p:nvSpPr>
          <p:cNvPr id="6" name="Content Placeholder 5"/>
          <p:cNvSpPr>
            <a:spLocks noGrp="1"/>
          </p:cNvSpPr>
          <p:nvPr>
            <p:ph sz="half" idx="2"/>
          </p:nvPr>
        </p:nvSpPr>
        <p:spPr>
          <a:xfrm>
            <a:off x="342900" y="6003924"/>
            <a:ext cx="8458200" cy="304800"/>
          </a:xfrm>
        </p:spPr>
        <p:txBody>
          <a:bodyPr/>
          <a:lstStyle/>
          <a:p>
            <a:pPr marL="0" lvl="0" indent="0" eaLnBrk="1" fontAlgn="auto" hangingPunct="1">
              <a:spcAft>
                <a:spcPts val="0"/>
              </a:spcAft>
              <a:buNone/>
              <a:defRPr/>
            </a:pPr>
            <a:r>
              <a:rPr lang="en-US" altLang="en-US" sz="1100" b="1" dirty="0" err="1">
                <a:solidFill>
                  <a:schemeClr val="tx2"/>
                </a:solidFill>
              </a:rPr>
              <a:t>Sankore</a:t>
            </a:r>
            <a:r>
              <a:rPr lang="en-US" altLang="en-US" sz="1100" b="1" dirty="0">
                <a:solidFill>
                  <a:schemeClr val="tx2"/>
                </a:solidFill>
              </a:rPr>
              <a:t> University in </a:t>
            </a:r>
            <a:r>
              <a:rPr lang="en-US" altLang="en-US" sz="1100" b="1" dirty="0" smtClean="0">
                <a:solidFill>
                  <a:schemeClr val="tx2"/>
                </a:solidFill>
              </a:rPr>
              <a:t>Timbuktu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dirty="0"/>
          </a:p>
          <a:p>
            <a:pPr marL="0" indent="0">
              <a:buNone/>
            </a:pPr>
            <a:endParaRPr lang="en-US" sz="1100" dirty="0"/>
          </a:p>
        </p:txBody>
      </p:sp>
      <p:pic>
        <p:nvPicPr>
          <p:cNvPr id="8" name="Content Placeholder 7" descr="An adobe building with a tower and a metal studded wooden doo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86000" y="1432229"/>
            <a:ext cx="4855140" cy="3963379"/>
          </a:xfrm>
          <a:prstGeom prst="rect">
            <a:avLst/>
          </a:prstGeom>
        </p:spPr>
      </p:pic>
    </p:spTree>
    <p:extLst>
      <p:ext uri="{BB962C8B-B14F-4D97-AF65-F5344CB8AC3E}">
        <p14:creationId xmlns:p14="http://schemas.microsoft.com/office/powerpoint/2010/main" val="5296222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West </a:t>
            </a:r>
            <a:r>
              <a:rPr lang="en-US" dirty="0" smtClean="0"/>
              <a:t>Coast </a:t>
            </a:r>
            <a:r>
              <a:rPr lang="en-US" dirty="0"/>
              <a:t>of Africa: </a:t>
            </a:r>
            <a:r>
              <a:rPr lang="en-US" i="1" dirty="0"/>
              <a:t>Cantino </a:t>
            </a:r>
            <a:r>
              <a:rPr lang="en-US" i="1" dirty="0" smtClean="0"/>
              <a:t>World Map</a:t>
            </a:r>
            <a:endParaRPr lang="en-US" i="1" dirty="0"/>
          </a:p>
        </p:txBody>
      </p:sp>
      <p:sp>
        <p:nvSpPr>
          <p:cNvPr id="6" name="Content Placeholder 5"/>
          <p:cNvSpPr>
            <a:spLocks noGrp="1"/>
          </p:cNvSpPr>
          <p:nvPr>
            <p:ph sz="half" idx="2"/>
          </p:nvPr>
        </p:nvSpPr>
        <p:spPr>
          <a:xfrm>
            <a:off x="838200" y="5862849"/>
            <a:ext cx="8001000" cy="685800"/>
          </a:xfrm>
        </p:spPr>
        <p:txBody>
          <a:bodyPr/>
          <a:lstStyle/>
          <a:p>
            <a:pPr marL="0" lvl="0" indent="0" eaLnBrk="1" fontAlgn="auto" hangingPunct="1">
              <a:spcAft>
                <a:spcPts val="0"/>
              </a:spcAft>
              <a:buNone/>
              <a:defRPr/>
            </a:pPr>
            <a:r>
              <a:rPr lang="en-US" altLang="en-US" sz="1100" b="1" dirty="0">
                <a:solidFill>
                  <a:schemeClr val="tx2"/>
                </a:solidFill>
              </a:rPr>
              <a:t>Detail from </a:t>
            </a:r>
            <a:r>
              <a:rPr lang="en-US" altLang="en-US" sz="1100" b="1" i="1" dirty="0" err="1">
                <a:solidFill>
                  <a:schemeClr val="tx2"/>
                </a:solidFill>
              </a:rPr>
              <a:t>Cantino</a:t>
            </a:r>
            <a:r>
              <a:rPr lang="en-US" altLang="en-US" sz="1100" b="1" i="1" dirty="0">
                <a:solidFill>
                  <a:schemeClr val="tx2"/>
                </a:solidFill>
              </a:rPr>
              <a:t> World </a:t>
            </a:r>
            <a:r>
              <a:rPr lang="en-US" altLang="en-US" sz="1100" b="1" i="1" dirty="0" smtClean="0">
                <a:solidFill>
                  <a:schemeClr val="tx2"/>
                </a:solidFill>
              </a:rPr>
              <a:t>Map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dirty="0"/>
          </a:p>
          <a:p>
            <a:endParaRPr lang="en-US" sz="1100" dirty="0"/>
          </a:p>
        </p:txBody>
      </p:sp>
      <p:pic>
        <p:nvPicPr>
          <p:cNvPr id="8" name="Content Placeholder 7" descr="A map of the west coast of Africa with drawings of castles, birds, trees, and flags within the boarde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1729346"/>
            <a:ext cx="4572000" cy="3821795"/>
          </a:xfrm>
          <a:prstGeom prst="rect">
            <a:avLst/>
          </a:prstGeom>
        </p:spPr>
      </p:pic>
    </p:spTree>
    <p:extLst>
      <p:ext uri="{BB962C8B-B14F-4D97-AF65-F5344CB8AC3E}">
        <p14:creationId xmlns:p14="http://schemas.microsoft.com/office/powerpoint/2010/main" val="3481494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325562"/>
          </a:xfrm>
        </p:spPr>
        <p:txBody>
          <a:bodyPr/>
          <a:lstStyle/>
          <a:p>
            <a:pPr eaLnBrk="1" hangingPunct="1"/>
            <a:r>
              <a:rPr lang="en-US" dirty="0">
                <a:cs typeface="Times New Roman" charset="0"/>
              </a:rPr>
              <a:t>Focus Question: Contact</a:t>
            </a:r>
          </a:p>
        </p:txBody>
      </p:sp>
      <p:sp>
        <p:nvSpPr>
          <p:cNvPr id="4099" name="Rectangle 3"/>
          <p:cNvSpPr>
            <a:spLocks noGrp="1" noChangeArrowheads="1"/>
          </p:cNvSpPr>
          <p:nvPr>
            <p:ph idx="1"/>
          </p:nvPr>
        </p:nvSpPr>
        <p:spPr>
          <a:xfrm>
            <a:off x="457200" y="2133600"/>
            <a:ext cx="8229600" cy="3009900"/>
          </a:xfrm>
          <a:effectLst>
            <a:outerShdw blurRad="50800" dist="38100" dir="5400000" algn="t" rotWithShape="0">
              <a:prstClr val="black">
                <a:alpha val="40000"/>
              </a:prstClr>
            </a:outerShdw>
          </a:effectLst>
        </p:spPr>
        <p:txBody>
          <a:bodyPr anchor="ctr" anchorCtr="0"/>
          <a:lstStyle/>
          <a:p>
            <a:pPr marL="971550" lvl="1" indent="-571500">
              <a:buSzPct val="100000"/>
              <a:buFont typeface="Wingdings" pitchFamily="2" charset="2"/>
              <a:buChar char=""/>
            </a:pPr>
            <a:r>
              <a:rPr lang="en-US" sz="3600" dirty="0">
                <a:solidFill>
                  <a:srgbClr val="FAD000"/>
                </a:solidFill>
                <a:latin typeface="Times New Roman" charset="0"/>
                <a:cs typeface="Times New Roman" charset="0"/>
              </a:rPr>
              <a:t>Focus Question: </a:t>
            </a:r>
          </a:p>
          <a:p>
            <a:pPr marL="400050" lvl="1" indent="0">
              <a:buNone/>
            </a:pPr>
            <a:r>
              <a:rPr lang="en-US" sz="3600" dirty="0">
                <a:solidFill>
                  <a:srgbClr val="FAD000"/>
                </a:solidFill>
                <a:latin typeface="Times New Roman" charset="0"/>
                <a:cs typeface="Times New Roman" charset="0"/>
              </a:rPr>
              <a:t>What happened when the peoples of the Americas came in contact with Europeans?</a:t>
            </a:r>
          </a:p>
        </p:txBody>
      </p:sp>
    </p:spTree>
    <p:extLst>
      <p:ext uri="{BB962C8B-B14F-4D97-AF65-F5344CB8AC3E}">
        <p14:creationId xmlns:p14="http://schemas.microsoft.com/office/powerpoint/2010/main" val="26234135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1401762"/>
          </a:xfrm>
        </p:spPr>
        <p:txBody>
          <a:bodyPr/>
          <a:lstStyle/>
          <a:p>
            <a:r>
              <a:rPr lang="en-US" dirty="0" smtClean="0"/>
              <a:t>Columbus in the New World</a:t>
            </a:r>
            <a:endParaRPr lang="en-US" dirty="0"/>
          </a:p>
        </p:txBody>
      </p:sp>
      <p:sp>
        <p:nvSpPr>
          <p:cNvPr id="14339" name="Rectangle 3"/>
          <p:cNvSpPr>
            <a:spLocks noGrp="1" noChangeArrowheads="1"/>
          </p:cNvSpPr>
          <p:nvPr>
            <p:ph type="body" idx="1"/>
          </p:nvPr>
        </p:nvSpPr>
        <p:spPr>
          <a:xfrm>
            <a:off x="457200" y="2057400"/>
            <a:ext cx="8229600" cy="2286000"/>
          </a:xfrm>
        </p:spPr>
        <p:txBody>
          <a:bodyPr/>
          <a:lstStyle/>
          <a:p>
            <a:r>
              <a:rPr lang="en-US" dirty="0"/>
              <a:t>Columbus in the New World</a:t>
            </a:r>
          </a:p>
          <a:p>
            <a:r>
              <a:rPr lang="en-US" dirty="0"/>
              <a:t>Exploration and Conquest</a:t>
            </a:r>
          </a:p>
          <a:p>
            <a:r>
              <a:rPr lang="en-US" dirty="0"/>
              <a:t>The Demographic </a:t>
            </a:r>
            <a:r>
              <a:rPr lang="en-US" dirty="0" smtClean="0"/>
              <a:t>Disaster</a:t>
            </a:r>
            <a:endParaRPr lang="en-US" dirty="0"/>
          </a:p>
        </p:txBody>
      </p:sp>
    </p:spTree>
    <p:extLst>
      <p:ext uri="{BB962C8B-B14F-4D97-AF65-F5344CB8AC3E}">
        <p14:creationId xmlns:p14="http://schemas.microsoft.com/office/powerpoint/2010/main" val="9893883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Initial European </a:t>
            </a:r>
            <a:r>
              <a:rPr lang="en-US" sz="4000" dirty="0" smtClean="0"/>
              <a:t>Voyages</a:t>
            </a:r>
            <a:endParaRPr lang="en-US" sz="4000" dirty="0"/>
          </a:p>
        </p:txBody>
      </p:sp>
      <p:sp>
        <p:nvSpPr>
          <p:cNvPr id="4" name="Content Placeholder 3"/>
          <p:cNvSpPr>
            <a:spLocks noGrp="1"/>
          </p:cNvSpPr>
          <p:nvPr>
            <p:ph sz="half" idx="2"/>
          </p:nvPr>
        </p:nvSpPr>
        <p:spPr>
          <a:xfrm>
            <a:off x="304800" y="6038949"/>
            <a:ext cx="8534400" cy="457200"/>
          </a:xfrm>
        </p:spPr>
        <p:txBody>
          <a:bodyPr/>
          <a:lstStyle/>
          <a:p>
            <a:pPr marL="0" lvl="0" indent="0" eaLnBrk="1" fontAlgn="auto" hangingPunct="1">
              <a:spcAft>
                <a:spcPts val="0"/>
              </a:spcAft>
              <a:buNone/>
              <a:defRPr/>
            </a:pPr>
            <a:r>
              <a:rPr lang="en-US" sz="1100" dirty="0">
                <a:latin typeface="Times New Roman" charset="0"/>
              </a:rPr>
              <a:t>Map 1.4 </a:t>
            </a:r>
            <a:r>
              <a:rPr lang="en-US" sz="1100" b="1" dirty="0">
                <a:latin typeface="Times New Roman" charset="0"/>
              </a:rPr>
              <a:t>Voyages of </a:t>
            </a:r>
            <a:r>
              <a:rPr lang="en-US" sz="1100" b="1" dirty="0" smtClean="0">
                <a:latin typeface="Times New Roman" charset="0"/>
              </a:rPr>
              <a:t>Discovery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dirty="0">
              <a:latin typeface="Times New Roman" charset="0"/>
            </a:endParaRPr>
          </a:p>
          <a:p>
            <a:endParaRPr lang="en-US" sz="1100" dirty="0"/>
          </a:p>
        </p:txBody>
      </p:sp>
      <p:pic>
        <p:nvPicPr>
          <p:cNvPr id="8" name="Content Placeholder 7" descr="A map of European explorers’ routes across the Atlantic in the late fifteenth and early sixteenth centuries. Cabot’s route in 1497 begins in England, goes across the upper Atlantic almost to Newfoundland, and then turns back. Columbus’s first route in 1492 begins in Spain, goes across the center of the Atlantic to the Eastern Caribbean islands, and returns across the Atlantic. Columbus’s second route in 1493 goes from Spain, across the mid-Atlantic to the southern and western islands of the Caribbean and returns across the Atlantic. Columbus’s third route in 1498 goes from Spain across the lower mid-Atlantic, reaches the upper tip of South America, continues on to the southern Caribbean islands, and then returns across the Atlantic. Columbus’s fourth route in 1502 goes across the mid-Atlantic to the southern islands of the Caribbean and the eastern coast of Central America, and then returns across the Atlantic. Magellan’s route from 1519 to 1522 goes from Portugal down through the lower mid-Atlantic, hugs the coast of South America, and continues through the southern tip of South America and into the Pacific Ocean. Vespucci’s route from 1501 to 1502 goes from Spain across the lower mid-Atlantic to hug the coast of South America until it reaches the southern tip of Brazil, where it turns and heads southeast into the lower Atlantic. Cabral’s route in 1500 goes from Portugal across the lower mid-Atlantic to the coast of Brazil. Cortés’s route in 1519 goes from Haiti and the Dominican Republic to Mexico. Balboa’s route in 1513 goes from Haiti and the Dominican Republic to Panama."/>
          <p:cNvPicPr>
            <a:picLocks noGrp="1" noChangeAspect="1" noChangeArrowheads="1"/>
          </p:cNvPicPr>
          <p:nvPr>
            <p:ph sz="half" idx="1"/>
          </p:nvPr>
        </p:nvPicPr>
        <p:blipFill>
          <a:blip r:embed="rId3"/>
          <a:srcRect/>
          <a:stretch>
            <a:fillRect/>
          </a:stretch>
        </p:blipFill>
        <p:spPr bwMode="auto">
          <a:xfrm>
            <a:off x="2057400" y="1330424"/>
            <a:ext cx="4038600" cy="4109939"/>
          </a:xfrm>
          <a:prstGeom prst="rect">
            <a:avLst/>
          </a:prstGeom>
          <a:noFill/>
          <a:ln w="9525">
            <a:noFill/>
            <a:miter lim="800000"/>
            <a:headEnd/>
            <a:tailEnd/>
          </a:ln>
        </p:spPr>
      </p:pic>
    </p:spTree>
    <p:extLst>
      <p:ext uri="{BB962C8B-B14F-4D97-AF65-F5344CB8AC3E}">
        <p14:creationId xmlns:p14="http://schemas.microsoft.com/office/powerpoint/2010/main" val="37566355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a:t>The </a:t>
            </a:r>
            <a:r>
              <a:rPr lang="en-US" sz="4000" dirty="0" smtClean="0"/>
              <a:t>Demographic Disaster</a:t>
            </a:r>
            <a:endParaRPr lang="en-US" sz="4000" dirty="0"/>
          </a:p>
        </p:txBody>
      </p:sp>
      <p:sp>
        <p:nvSpPr>
          <p:cNvPr id="7" name="Content Placeholder 6"/>
          <p:cNvSpPr>
            <a:spLocks noGrp="1"/>
          </p:cNvSpPr>
          <p:nvPr>
            <p:ph sz="half" idx="2"/>
          </p:nvPr>
        </p:nvSpPr>
        <p:spPr>
          <a:xfrm>
            <a:off x="381000" y="5867400"/>
            <a:ext cx="8382000" cy="685800"/>
          </a:xfrm>
        </p:spPr>
        <p:txBody>
          <a:bodyPr/>
          <a:lstStyle/>
          <a:p>
            <a:pPr marL="0" indent="0">
              <a:buNone/>
            </a:pPr>
            <a:r>
              <a:rPr lang="en-US" sz="1100" b="1" dirty="0">
                <a:solidFill>
                  <a:srgbClr val="FFFFFF"/>
                </a:solidFill>
                <a:latin typeface="Times New Roman" charset="0"/>
              </a:rPr>
              <a:t>Table 1.1 Estimated Regional </a:t>
            </a:r>
            <a:r>
              <a:rPr lang="en-US" sz="1100" b="1" dirty="0" err="1" smtClean="0">
                <a:solidFill>
                  <a:srgbClr val="FFFFFF"/>
                </a:solidFill>
                <a:latin typeface="Times New Roman" charset="0"/>
              </a:rPr>
              <a:t>Populations:The</a:t>
            </a:r>
            <a:r>
              <a:rPr lang="en-US" sz="1100" b="1" dirty="0" smtClean="0">
                <a:solidFill>
                  <a:srgbClr val="FFFFFF"/>
                </a:solidFill>
                <a:latin typeface="Times New Roman" charset="0"/>
              </a:rPr>
              <a:t> </a:t>
            </a:r>
            <a:r>
              <a:rPr lang="en-US" sz="1100" b="1" dirty="0">
                <a:solidFill>
                  <a:srgbClr val="FFFFFF"/>
                </a:solidFill>
                <a:latin typeface="Times New Roman" charset="0"/>
              </a:rPr>
              <a:t>Americas, ca. </a:t>
            </a:r>
            <a:r>
              <a:rPr lang="en-US" sz="1100" b="1" dirty="0" smtClean="0">
                <a:solidFill>
                  <a:srgbClr val="FFFFFF"/>
                </a:solidFill>
                <a:latin typeface="Times New Roman" charset="0"/>
              </a:rPr>
              <a:t>1500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9" name="Content Placeholder 8" descr="A table with 2 columns and 9 rows." title="A table with 2 columns and 9 rows."/>
          <p:cNvPicPr>
            <a:picLocks noGrp="1" noChangeAspect="1" noChangeArrowheads="1"/>
          </p:cNvPicPr>
          <p:nvPr>
            <p:ph sz="half" idx="1"/>
          </p:nvPr>
        </p:nvPicPr>
        <p:blipFill>
          <a:blip r:embed="rId3"/>
          <a:srcRect/>
          <a:stretch>
            <a:fillRect/>
          </a:stretch>
        </p:blipFill>
        <p:spPr bwMode="auto">
          <a:xfrm>
            <a:off x="2286000" y="1828800"/>
            <a:ext cx="4673600" cy="3505200"/>
          </a:xfrm>
          <a:prstGeom prst="rect">
            <a:avLst/>
          </a:prstGeom>
          <a:noFill/>
          <a:ln w="9525">
            <a:noFill/>
            <a:miter lim="800000"/>
            <a:headEnd/>
            <a:tailEnd/>
          </a:ln>
        </p:spPr>
      </p:pic>
    </p:spTree>
    <p:extLst>
      <p:ext uri="{BB962C8B-B14F-4D97-AF65-F5344CB8AC3E}">
        <p14:creationId xmlns:p14="http://schemas.microsoft.com/office/powerpoint/2010/main" val="17732142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Columbus’s Landfall</a:t>
            </a:r>
          </a:p>
        </p:txBody>
      </p:sp>
      <p:sp>
        <p:nvSpPr>
          <p:cNvPr id="4" name="Content Placeholder 3"/>
          <p:cNvSpPr>
            <a:spLocks noGrp="1"/>
          </p:cNvSpPr>
          <p:nvPr>
            <p:ph sz="half" idx="2"/>
          </p:nvPr>
        </p:nvSpPr>
        <p:spPr>
          <a:xfrm>
            <a:off x="488004" y="6156325"/>
            <a:ext cx="8305800" cy="304800"/>
          </a:xfrm>
        </p:spPr>
        <p:txBody>
          <a:bodyPr/>
          <a:lstStyle/>
          <a:p>
            <a:pPr marL="0" lvl="0" indent="0" eaLnBrk="1" fontAlgn="auto" hangingPunct="1">
              <a:spcAft>
                <a:spcPts val="0"/>
              </a:spcAft>
              <a:buNone/>
              <a:defRPr/>
            </a:pPr>
            <a:r>
              <a:rPr lang="en-US" sz="1100" b="1" dirty="0">
                <a:solidFill>
                  <a:srgbClr val="FFFFFF"/>
                </a:solidFill>
                <a:latin typeface="Times New Roman" charset="0"/>
              </a:rPr>
              <a:t>Engraving from </a:t>
            </a:r>
            <a:r>
              <a:rPr lang="en-US" sz="1100" b="1" i="1" dirty="0">
                <a:solidFill>
                  <a:srgbClr val="FFFFFF"/>
                </a:solidFill>
                <a:latin typeface="Times New Roman" charset="0"/>
              </a:rPr>
              <a:t>La </a:t>
            </a:r>
            <a:r>
              <a:rPr lang="en-US" sz="1100" b="1" i="1" dirty="0" err="1">
                <a:solidFill>
                  <a:srgbClr val="FFFFFF"/>
                </a:solidFill>
                <a:latin typeface="Times New Roman" charset="0"/>
              </a:rPr>
              <a:t>lettera</a:t>
            </a:r>
            <a:r>
              <a:rPr lang="en-US" sz="1100" b="1" i="1" dirty="0">
                <a:solidFill>
                  <a:srgbClr val="FFFFFF"/>
                </a:solidFill>
                <a:latin typeface="Times New Roman" charset="0"/>
              </a:rPr>
              <a:t> </a:t>
            </a:r>
            <a:r>
              <a:rPr lang="en-US" sz="1100" b="1" i="1" dirty="0" err="1">
                <a:solidFill>
                  <a:srgbClr val="FFFFFF"/>
                </a:solidFill>
                <a:latin typeface="Times New Roman" charset="0"/>
              </a:rPr>
              <a:t>dell’isole</a:t>
            </a:r>
            <a:r>
              <a:rPr lang="en-US" sz="1100" b="1" i="1" dirty="0">
                <a:solidFill>
                  <a:srgbClr val="FFFFFF"/>
                </a:solidFill>
                <a:latin typeface="Times New Roman" charset="0"/>
              </a:rPr>
              <a:t> </a:t>
            </a:r>
            <a:r>
              <a:rPr lang="en-US" sz="1100" b="1" dirty="0">
                <a:solidFill>
                  <a:srgbClr val="FFFFFF"/>
                </a:solidFill>
                <a:latin typeface="Times New Roman" charset="0"/>
              </a:rPr>
              <a:t>(Letter from the </a:t>
            </a:r>
            <a:r>
              <a:rPr lang="en-US" sz="1100" b="1" dirty="0" smtClean="0">
                <a:solidFill>
                  <a:srgbClr val="FFFFFF"/>
                </a:solidFill>
                <a:latin typeface="Times New Roman" charset="0"/>
              </a:rPr>
              <a:t>Islands</a:t>
            </a:r>
            <a:r>
              <a:rPr lang="en-US" sz="1100" b="1" dirty="0">
                <a:solidFill>
                  <a:srgbClr val="FFFFFF"/>
                </a:solidFill>
                <a:latin typeface="Times New Roman" charset="0"/>
              </a:rPr>
              <a:t>), </a:t>
            </a:r>
            <a:r>
              <a:rPr lang="en-US" sz="1100" b="1" dirty="0" smtClean="0">
                <a:solidFill>
                  <a:srgbClr val="FFFFFF"/>
                </a:solidFill>
                <a:latin typeface="Times New Roman" charset="0"/>
              </a:rPr>
              <a:t>1493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lnSpc>
                <a:spcPct val="75000"/>
              </a:lnSpc>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n engraving depicts King Ferdinand sitting on a throne overlooking a large body of water with three ships. A ship lands on the other side of the water. A group of long haired people are standing on the land at the other side of the water. "/>
          <p:cNvPicPr>
            <a:picLocks noGrp="1" noChangeAspect="1" noChangeArrowheads="1"/>
          </p:cNvPicPr>
          <p:nvPr>
            <p:ph sz="half" idx="1"/>
          </p:nvPr>
        </p:nvPicPr>
        <p:blipFill>
          <a:blip r:embed="rId3"/>
          <a:srcRect/>
          <a:stretch>
            <a:fillRect/>
          </a:stretch>
        </p:blipFill>
        <p:spPr bwMode="auto">
          <a:xfrm>
            <a:off x="2209800" y="1417638"/>
            <a:ext cx="4038600" cy="4268719"/>
          </a:xfrm>
          <a:prstGeom prst="rect">
            <a:avLst/>
          </a:prstGeom>
          <a:noFill/>
          <a:ln w="9525">
            <a:noFill/>
            <a:miter lim="800000"/>
            <a:headEnd/>
            <a:tailEnd/>
          </a:ln>
        </p:spPr>
      </p:pic>
    </p:spTree>
    <p:extLst>
      <p:ext uri="{BB962C8B-B14F-4D97-AF65-F5344CB8AC3E}">
        <p14:creationId xmlns:p14="http://schemas.microsoft.com/office/powerpoint/2010/main" val="20818161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Cortés Marches </a:t>
            </a:r>
            <a:r>
              <a:rPr lang="en-US" dirty="0"/>
              <a:t>on </a:t>
            </a:r>
            <a:r>
              <a:rPr lang="en-US" dirty="0" smtClean="0"/>
              <a:t>Tenochtitlán</a:t>
            </a:r>
            <a:endParaRPr lang="en-US" dirty="0"/>
          </a:p>
        </p:txBody>
      </p:sp>
      <p:sp>
        <p:nvSpPr>
          <p:cNvPr id="4" name="Content Placeholder 3"/>
          <p:cNvSpPr>
            <a:spLocks noGrp="1"/>
          </p:cNvSpPr>
          <p:nvPr>
            <p:ph sz="half" idx="2"/>
          </p:nvPr>
        </p:nvSpPr>
        <p:spPr>
          <a:xfrm>
            <a:off x="304800" y="6019800"/>
            <a:ext cx="8534400" cy="457200"/>
          </a:xfrm>
        </p:spPr>
        <p:txBody>
          <a:bodyPr/>
          <a:lstStyle/>
          <a:p>
            <a:pPr marL="0" lvl="0" indent="0" eaLnBrk="1" fontAlgn="auto" hangingPunct="1">
              <a:spcAft>
                <a:spcPts val="0"/>
              </a:spcAft>
              <a:buNone/>
              <a:defRPr/>
            </a:pPr>
            <a:r>
              <a:rPr lang="en-US" sz="1100" b="1" dirty="0">
                <a:solidFill>
                  <a:srgbClr val="FFFFFF"/>
                </a:solidFill>
                <a:latin typeface="Times New Roman" charset="0"/>
              </a:rPr>
              <a:t>Engravings, from the </a:t>
            </a:r>
            <a:r>
              <a:rPr lang="en-US" sz="1100" b="1" i="1" dirty="0">
                <a:solidFill>
                  <a:srgbClr val="FFFFFF"/>
                </a:solidFill>
                <a:latin typeface="Times New Roman" charset="0"/>
              </a:rPr>
              <a:t>Florentine</a:t>
            </a:r>
            <a:r>
              <a:rPr lang="en-US" sz="1100" b="1" dirty="0">
                <a:solidFill>
                  <a:srgbClr val="FFFFFF"/>
                </a:solidFill>
                <a:latin typeface="Times New Roman" charset="0"/>
              </a:rPr>
              <a:t> </a:t>
            </a:r>
            <a:r>
              <a:rPr lang="en-US" sz="1100" b="1" i="1" dirty="0" smtClean="0">
                <a:solidFill>
                  <a:srgbClr val="FFFFFF"/>
                </a:solidFill>
                <a:latin typeface="Times New Roman" charset="0"/>
              </a:rPr>
              <a:t>Codex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i="1" dirty="0">
              <a:solidFill>
                <a:srgbClr val="FFFFFF"/>
              </a:solidFill>
              <a:latin typeface="Times New Roman" charset="0"/>
            </a:endParaRPr>
          </a:p>
          <a:p>
            <a:endParaRPr lang="en-US" sz="1100" dirty="0"/>
          </a:p>
        </p:txBody>
      </p:sp>
      <p:pic>
        <p:nvPicPr>
          <p:cNvPr id="8" name="Content Placeholder 7" descr="An engraving shows the forces of fighting with spear, arrows, and cannons. Some people on boats and some people swimming in the water invade people on land. "/>
          <p:cNvPicPr>
            <a:picLocks noGrp="1" noChangeAspect="1" noChangeArrowheads="1"/>
          </p:cNvPicPr>
          <p:nvPr>
            <p:ph sz="half" idx="1"/>
          </p:nvPr>
        </p:nvPicPr>
        <p:blipFill>
          <a:blip r:embed="rId3"/>
          <a:srcRect/>
          <a:stretch>
            <a:fillRect/>
          </a:stretch>
        </p:blipFill>
        <p:spPr bwMode="auto">
          <a:xfrm>
            <a:off x="2794000" y="1738804"/>
            <a:ext cx="3206750" cy="3580543"/>
          </a:xfrm>
          <a:prstGeom prst="rect">
            <a:avLst/>
          </a:prstGeom>
          <a:noFill/>
          <a:ln w="9525">
            <a:noFill/>
            <a:miter lim="800000"/>
            <a:headEnd/>
            <a:tailEnd/>
          </a:ln>
        </p:spPr>
      </p:pic>
    </p:spTree>
    <p:extLst>
      <p:ext uri="{BB962C8B-B14F-4D97-AF65-F5344CB8AC3E}">
        <p14:creationId xmlns:p14="http://schemas.microsoft.com/office/powerpoint/2010/main" val="11231949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Indian </a:t>
            </a:r>
            <a:r>
              <a:rPr lang="en-US" dirty="0" smtClean="0"/>
              <a:t>Suffering </a:t>
            </a:r>
            <a:r>
              <a:rPr lang="en-US" dirty="0"/>
              <a:t>from </a:t>
            </a:r>
            <a:r>
              <a:rPr lang="en-US" dirty="0" smtClean="0"/>
              <a:t>Smallpox</a:t>
            </a:r>
            <a:endParaRPr lang="en-US" dirty="0"/>
          </a:p>
        </p:txBody>
      </p:sp>
      <p:sp>
        <p:nvSpPr>
          <p:cNvPr id="6" name="Content Placeholder 5"/>
          <p:cNvSpPr>
            <a:spLocks noGrp="1"/>
          </p:cNvSpPr>
          <p:nvPr>
            <p:ph sz="half" idx="2"/>
          </p:nvPr>
        </p:nvSpPr>
        <p:spPr>
          <a:xfrm>
            <a:off x="342900" y="5960150"/>
            <a:ext cx="8458200" cy="228600"/>
          </a:xfrm>
        </p:spPr>
        <p:txBody>
          <a:bodyPr/>
          <a:lstStyle/>
          <a:p>
            <a:pPr fontAlgn="auto">
              <a:spcBef>
                <a:spcPct val="0"/>
              </a:spcBef>
              <a:spcAft>
                <a:spcPts val="0"/>
              </a:spcAft>
              <a:buNone/>
            </a:pPr>
            <a:r>
              <a:rPr lang="en-US" altLang="en-US" sz="1100" b="1" dirty="0">
                <a:solidFill>
                  <a:schemeClr val="tx2"/>
                </a:solidFill>
              </a:rPr>
              <a:t>Drawing showing Indian suffering </a:t>
            </a:r>
            <a:r>
              <a:rPr lang="en-US" altLang="en-US" sz="1100" b="1" dirty="0" smtClean="0">
                <a:solidFill>
                  <a:schemeClr val="tx2"/>
                </a:solidFill>
              </a:rPr>
              <a:t> </a:t>
            </a:r>
            <a:r>
              <a:rPr lang="en-US" sz="1100" b="1" dirty="0" smtClean="0">
                <a:solidFill>
                  <a:schemeClr val="tx2"/>
                </a:solidFill>
              </a:rPr>
              <a:t>from </a:t>
            </a:r>
            <a:r>
              <a:rPr lang="en-US" sz="1100" b="1" dirty="0">
                <a:solidFill>
                  <a:schemeClr val="tx2"/>
                </a:solidFill>
              </a:rPr>
              <a:t>smallpox, ca. </a:t>
            </a:r>
            <a:r>
              <a:rPr lang="en-US" sz="1100" b="1" dirty="0" smtClean="0">
                <a:solidFill>
                  <a:schemeClr val="tx2"/>
                </a:solidFill>
              </a:rPr>
              <a:t>1700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fontAlgn="auto">
              <a:spcBef>
                <a:spcPct val="0"/>
              </a:spcBef>
              <a:spcAft>
                <a:spcPts val="0"/>
              </a:spcAft>
              <a:buNone/>
            </a:pPr>
            <a:endParaRPr lang="en-US" sz="1100" dirty="0"/>
          </a:p>
          <a:p>
            <a:endParaRPr lang="en-US" sz="1100" dirty="0"/>
          </a:p>
        </p:txBody>
      </p:sp>
      <p:pic>
        <p:nvPicPr>
          <p:cNvPr id="9" name="Content Placeholder 8" descr="A drawing of a person in a tent made of branches, lying down with many spots on their skin."/>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95600" y="1590472"/>
            <a:ext cx="3173689" cy="4221163"/>
          </a:xfrm>
          <a:prstGeom prst="rect">
            <a:avLst/>
          </a:prstGeom>
        </p:spPr>
      </p:pic>
    </p:spTree>
    <p:extLst>
      <p:ext uri="{BB962C8B-B14F-4D97-AF65-F5344CB8AC3E}">
        <p14:creationId xmlns:p14="http://schemas.microsoft.com/office/powerpoint/2010/main" val="24995909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401762"/>
          </a:xfrm>
        </p:spPr>
        <p:txBody>
          <a:bodyPr/>
          <a:lstStyle/>
          <a:p>
            <a:pPr eaLnBrk="1" hangingPunct="1"/>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The </a:t>
            </a:r>
            <a:r>
              <a:rPr lang="en-US" dirty="0">
                <a:cs typeface="Times New Roman" charset="0"/>
              </a:rPr>
              <a:t>Spanish Empire</a:t>
            </a:r>
          </a:p>
        </p:txBody>
      </p:sp>
      <p:sp>
        <p:nvSpPr>
          <p:cNvPr id="4099" name="Rectangle 3"/>
          <p:cNvSpPr>
            <a:spLocks noGrp="1" noChangeArrowheads="1"/>
          </p:cNvSpPr>
          <p:nvPr>
            <p:ph idx="1"/>
          </p:nvPr>
        </p:nvSpPr>
        <p:spPr>
          <a:xfrm>
            <a:off x="457200" y="2133600"/>
            <a:ext cx="8229600" cy="3009900"/>
          </a:xfrm>
          <a:effectLst>
            <a:outerShdw blurRad="50800" dist="38100" dir="5400000" algn="t" rotWithShape="0">
              <a:prstClr val="black">
                <a:alpha val="40000"/>
              </a:prstClr>
            </a:outerShdw>
          </a:effectLst>
        </p:spPr>
        <p:txBody>
          <a:bodyPr anchor="ctr" anchorCtr="0"/>
          <a:lstStyle/>
          <a:p>
            <a:pPr marL="971550" lvl="1" indent="-571500">
              <a:buSzPct val="100000"/>
              <a:buFont typeface="Wingdings" pitchFamily="2" charset="2"/>
              <a:buChar char=""/>
            </a:pPr>
            <a:r>
              <a:rPr lang="en-US" sz="3600" dirty="0">
                <a:solidFill>
                  <a:srgbClr val="FAD000"/>
                </a:solidFill>
                <a:latin typeface="Times New Roman" charset="0"/>
                <a:cs typeface="Times New Roman" charset="0"/>
              </a:rPr>
              <a:t>Focus Question: </a:t>
            </a:r>
          </a:p>
          <a:p>
            <a:pPr marL="400050" lvl="1" indent="0">
              <a:buNone/>
            </a:pPr>
            <a:r>
              <a:rPr lang="en-US" sz="3600" dirty="0">
                <a:solidFill>
                  <a:srgbClr val="FAD000"/>
                </a:solidFill>
                <a:latin typeface="Times New Roman" charset="0"/>
                <a:cs typeface="Times New Roman" charset="0"/>
              </a:rPr>
              <a:t>What were the chief features of the Spanish empire in America?</a:t>
            </a:r>
          </a:p>
        </p:txBody>
      </p:sp>
    </p:spTree>
    <p:extLst>
      <p:ext uri="{BB962C8B-B14F-4D97-AF65-F5344CB8AC3E}">
        <p14:creationId xmlns:p14="http://schemas.microsoft.com/office/powerpoint/2010/main" val="14461034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Spanish America</a:t>
            </a:r>
            <a:endParaRPr lang="en-US" dirty="0"/>
          </a:p>
        </p:txBody>
      </p:sp>
      <p:sp>
        <p:nvSpPr>
          <p:cNvPr id="16387" name="Rectangle 3"/>
          <p:cNvSpPr>
            <a:spLocks noGrp="1" noChangeArrowheads="1"/>
          </p:cNvSpPr>
          <p:nvPr>
            <p:ph type="body" idx="1"/>
          </p:nvPr>
        </p:nvSpPr>
        <p:spPr>
          <a:xfrm>
            <a:off x="457200" y="2057400"/>
            <a:ext cx="8229600" cy="2590800"/>
          </a:xfrm>
        </p:spPr>
        <p:txBody>
          <a:bodyPr/>
          <a:lstStyle/>
          <a:p>
            <a:r>
              <a:rPr lang="en-US" dirty="0"/>
              <a:t>Governing Spanish America</a:t>
            </a:r>
          </a:p>
          <a:p>
            <a:r>
              <a:rPr lang="en-US" dirty="0"/>
              <a:t>Colonists in Spanish America</a:t>
            </a:r>
          </a:p>
          <a:p>
            <a:r>
              <a:rPr lang="en-US" dirty="0"/>
              <a:t>Colonists and </a:t>
            </a:r>
            <a:r>
              <a:rPr lang="en-US" dirty="0" smtClean="0"/>
              <a:t>Indians</a:t>
            </a:r>
            <a:endParaRPr lang="en-US" dirty="0"/>
          </a:p>
        </p:txBody>
      </p:sp>
    </p:spTree>
    <p:extLst>
      <p:ext uri="{BB962C8B-B14F-4D97-AF65-F5344CB8AC3E}">
        <p14:creationId xmlns:p14="http://schemas.microsoft.com/office/powerpoint/2010/main" val="26375870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Early </a:t>
            </a:r>
            <a:r>
              <a:rPr lang="en-US" sz="4000" dirty="0" smtClean="0"/>
              <a:t>Spanish Conquests and Explorations</a:t>
            </a:r>
            <a:endParaRPr lang="en-US" sz="4000" dirty="0"/>
          </a:p>
        </p:txBody>
      </p:sp>
      <p:sp>
        <p:nvSpPr>
          <p:cNvPr id="4" name="Content Placeholder 3"/>
          <p:cNvSpPr>
            <a:spLocks noGrp="1"/>
          </p:cNvSpPr>
          <p:nvPr>
            <p:ph sz="half" idx="2"/>
          </p:nvPr>
        </p:nvSpPr>
        <p:spPr>
          <a:xfrm>
            <a:off x="304800" y="6248400"/>
            <a:ext cx="8534400" cy="304800"/>
          </a:xfrm>
        </p:spPr>
        <p:txBody>
          <a:bodyPr/>
          <a:lstStyle/>
          <a:p>
            <a:pPr marL="0" indent="0">
              <a:lnSpc>
                <a:spcPct val="75000"/>
              </a:lnSpc>
              <a:buNone/>
            </a:pPr>
            <a:r>
              <a:rPr lang="en-US" sz="1100" dirty="0">
                <a:solidFill>
                  <a:srgbClr val="FFFFFF"/>
                </a:solidFill>
                <a:latin typeface="Times New Roman" charset="0"/>
              </a:rPr>
              <a:t>Map 1.5</a:t>
            </a:r>
            <a:r>
              <a:rPr lang="en-US" sz="1100" b="1" dirty="0">
                <a:solidFill>
                  <a:srgbClr val="FFFFFF"/>
                </a:solidFill>
                <a:latin typeface="Times New Roman" charset="0"/>
              </a:rPr>
              <a:t> Early Spanish Conquests and </a:t>
            </a:r>
            <a:r>
              <a:rPr lang="en-US" sz="1100" b="1" dirty="0" err="1" smtClean="0">
                <a:solidFill>
                  <a:srgbClr val="FFFFFF"/>
                </a:solidFill>
                <a:latin typeface="Times New Roman" charset="0"/>
              </a:rPr>
              <a:t>ExplorationsIn</a:t>
            </a:r>
            <a:r>
              <a:rPr lang="en-US" sz="1100" b="1" dirty="0" smtClean="0">
                <a:solidFill>
                  <a:srgbClr val="FFFFFF"/>
                </a:solidFill>
                <a:latin typeface="Times New Roman" charset="0"/>
              </a:rPr>
              <a:t> </a:t>
            </a:r>
            <a:r>
              <a:rPr lang="en-US" sz="1100" b="1" dirty="0">
                <a:solidFill>
                  <a:srgbClr val="FFFFFF"/>
                </a:solidFill>
                <a:latin typeface="Times New Roman" charset="0"/>
              </a:rPr>
              <a:t>the New </a:t>
            </a:r>
            <a:r>
              <a:rPr lang="en-US" sz="1100" b="1" dirty="0" smtClean="0">
                <a:solidFill>
                  <a:srgbClr val="FFFFFF"/>
                </a:solidFill>
                <a:latin typeface="Times New Roman" charset="0"/>
              </a:rPr>
              <a:t>World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a:lnSpc>
                <a:spcPct val="75000"/>
              </a:lnSpc>
            </a:pPr>
            <a:endParaRPr lang="en-US" sz="1100" b="1" dirty="0">
              <a:solidFill>
                <a:srgbClr val="FFFFFF"/>
              </a:solidFill>
              <a:latin typeface="Times New Roman" charset="0"/>
            </a:endParaRPr>
          </a:p>
          <a:p>
            <a:endParaRPr lang="en-US" sz="1100" dirty="0"/>
          </a:p>
        </p:txBody>
      </p:sp>
      <p:pic>
        <p:nvPicPr>
          <p:cNvPr id="8" name="Content Placeholder 7" descr="A map depicts early Spanish conquests and explorations in the New World. The extent of Incan Peoples is shown as a narrow band along the western coast of Peru. Pizarro’s route leaves Panama and follows the coast of South America to Peru, and then goes inland down the center of Peru. The extent of Aztec peoples is shown as a wide area taking up the center of present-day Mexico. Ponce de León’s route leaves from Hispaniola and goes along the eastern Caribbean Islands to the middle of the east coast of Florida, down around the tip of Florida, to the northern coast of Cuba, and then to the Bahamas. De Soto’s route leaves Cuba, follows the west coast of Florida, and continues up into the southern part of Georgia, Tennessee, Arkansas, and Louisiana. Cabeza de Vaca’s route leaves Cuba, follows the Gulf coasts of Florida, Louisiana, and Texas, and moves inland through Texas and Arizona and down into Mexico. Coronado’s route leaves Mexico, travels up the west coast of Mexico, and then turns inland across Arizona, New Mexico, and Colorado. Oñate’s route leaves Mexico; reaches Santa Fe, New Mexico; and splits into two routes, one headed southwest toward the Baja Peninsula and the other headed northeast toward Nebraska. Cortés’s route leaves Cuba, reaches the coast of Mexico, and heads inland to the center of Mexico and Mexico City. Cabrillo’s route leaves the Baja Peninsula and follows the coasts of California and part of Oregon."/>
          <p:cNvPicPr>
            <a:picLocks noGrp="1" noChangeAspect="1" noChangeArrowheads="1"/>
          </p:cNvPicPr>
          <p:nvPr>
            <p:ph sz="half" idx="1"/>
          </p:nvPr>
        </p:nvPicPr>
        <p:blipFill>
          <a:blip r:embed="rId3"/>
          <a:srcRect/>
          <a:stretch>
            <a:fillRect/>
          </a:stretch>
        </p:blipFill>
        <p:spPr bwMode="auto">
          <a:xfrm>
            <a:off x="2895600" y="1478756"/>
            <a:ext cx="3102952" cy="4525963"/>
          </a:xfrm>
          <a:prstGeom prst="rect">
            <a:avLst/>
          </a:prstGeom>
          <a:noFill/>
          <a:ln w="9525">
            <a:noFill/>
            <a:miter lim="800000"/>
            <a:headEnd/>
            <a:tailEnd/>
          </a:ln>
        </p:spPr>
      </p:pic>
    </p:spTree>
    <p:extLst>
      <p:ext uri="{BB962C8B-B14F-4D97-AF65-F5344CB8AC3E}">
        <p14:creationId xmlns:p14="http://schemas.microsoft.com/office/powerpoint/2010/main" val="17259473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a:t>Estimated </a:t>
            </a:r>
            <a:r>
              <a:rPr lang="en-US" sz="4000" dirty="0" smtClean="0"/>
              <a:t>Regional Populations</a:t>
            </a:r>
            <a:endParaRPr lang="en-US" sz="4000" dirty="0"/>
          </a:p>
        </p:txBody>
      </p:sp>
      <p:sp>
        <p:nvSpPr>
          <p:cNvPr id="7" name="Content Placeholder 6"/>
          <p:cNvSpPr>
            <a:spLocks noGrp="1"/>
          </p:cNvSpPr>
          <p:nvPr>
            <p:ph sz="half" idx="2"/>
          </p:nvPr>
        </p:nvSpPr>
        <p:spPr>
          <a:xfrm>
            <a:off x="342900" y="5943600"/>
            <a:ext cx="8458200" cy="457200"/>
          </a:xfrm>
        </p:spPr>
        <p:txBody>
          <a:bodyPr/>
          <a:lstStyle/>
          <a:p>
            <a:pPr marL="0" indent="0">
              <a:buNone/>
            </a:pPr>
            <a:r>
              <a:rPr lang="en-US" sz="1100" b="1" dirty="0">
                <a:solidFill>
                  <a:srgbClr val="FFFFFF"/>
                </a:solidFill>
                <a:latin typeface="Times New Roman" charset="0"/>
              </a:rPr>
              <a:t>Table 1.2 Estimated Regional </a:t>
            </a:r>
            <a:r>
              <a:rPr lang="en-US" sz="1100" b="1" dirty="0" smtClean="0">
                <a:solidFill>
                  <a:srgbClr val="FFFFFF"/>
                </a:solidFill>
                <a:latin typeface="Times New Roman" charset="0"/>
              </a:rPr>
              <a:t>Populations: The </a:t>
            </a:r>
            <a:r>
              <a:rPr lang="en-US" sz="1100" b="1" dirty="0">
                <a:solidFill>
                  <a:srgbClr val="FFFFFF"/>
                </a:solidFill>
                <a:latin typeface="Times New Roman" charset="0"/>
              </a:rPr>
              <a:t>World, ca. </a:t>
            </a:r>
            <a:r>
              <a:rPr lang="en-US" sz="1100" b="1" dirty="0" smtClean="0">
                <a:solidFill>
                  <a:srgbClr val="FFFFFF"/>
                </a:solidFill>
                <a:latin typeface="Times New Roman" charset="0"/>
              </a:rPr>
              <a:t>1500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dirty="0">
              <a:solidFill>
                <a:srgbClr val="FFFFFF"/>
              </a:solidFill>
              <a:latin typeface="Times New Roman" charset="0"/>
            </a:endParaRPr>
          </a:p>
          <a:p>
            <a:pPr marL="0" indent="0">
              <a:buNone/>
            </a:pPr>
            <a:endParaRPr lang="en-US" sz="1100" dirty="0"/>
          </a:p>
        </p:txBody>
      </p:sp>
      <p:pic>
        <p:nvPicPr>
          <p:cNvPr id="9" name="Content Placeholder 8" descr="A table shows the estimated regional populations of the world circa 1500. There are 2 columns and 10 rows. " title="A table shows the estimated regional populations of the world circa 1500. "/>
          <p:cNvPicPr>
            <a:picLocks noGrp="1" noChangeAspect="1" noChangeArrowheads="1"/>
          </p:cNvPicPr>
          <p:nvPr>
            <p:ph sz="half" idx="1"/>
          </p:nvPr>
        </p:nvPicPr>
        <p:blipFill>
          <a:blip r:embed="rId3"/>
          <a:srcRect/>
          <a:stretch>
            <a:fillRect/>
          </a:stretch>
        </p:blipFill>
        <p:spPr bwMode="auto">
          <a:xfrm>
            <a:off x="2171700" y="1610360"/>
            <a:ext cx="4038600" cy="3773086"/>
          </a:xfrm>
          <a:prstGeom prst="rect">
            <a:avLst/>
          </a:prstGeom>
          <a:noFill/>
          <a:ln w="9525">
            <a:noFill/>
            <a:miter lim="800000"/>
            <a:headEnd/>
            <a:tailEnd/>
          </a:ln>
        </p:spPr>
      </p:pic>
    </p:spTree>
    <p:extLst>
      <p:ext uri="{BB962C8B-B14F-4D97-AF65-F5344CB8AC3E}">
        <p14:creationId xmlns:p14="http://schemas.microsoft.com/office/powerpoint/2010/main" val="23144054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Spanish </a:t>
            </a:r>
            <a:r>
              <a:rPr lang="en-US" sz="4000" dirty="0" smtClean="0"/>
              <a:t>View </a:t>
            </a:r>
            <a:r>
              <a:rPr lang="en-US" sz="4000" dirty="0"/>
              <a:t>Aztec </a:t>
            </a:r>
            <a:r>
              <a:rPr lang="en-US" sz="4000" dirty="0" smtClean="0"/>
              <a:t>Warrior Dance</a:t>
            </a:r>
            <a:endParaRPr lang="en-US" sz="4000" dirty="0"/>
          </a:p>
        </p:txBody>
      </p:sp>
      <p:sp>
        <p:nvSpPr>
          <p:cNvPr id="6" name="Content Placeholder 5"/>
          <p:cNvSpPr>
            <a:spLocks noGrp="1"/>
          </p:cNvSpPr>
          <p:nvPr>
            <p:ph sz="half" idx="2"/>
          </p:nvPr>
        </p:nvSpPr>
        <p:spPr>
          <a:xfrm>
            <a:off x="685800" y="6096000"/>
            <a:ext cx="8229600" cy="304800"/>
          </a:xfrm>
        </p:spPr>
        <p:txBody>
          <a:bodyPr/>
          <a:lstStyle/>
          <a:p>
            <a:pPr marL="0" lvl="0" indent="0" eaLnBrk="1" fontAlgn="auto" hangingPunct="1">
              <a:spcAft>
                <a:spcPts val="0"/>
              </a:spcAft>
              <a:buNone/>
              <a:defRPr/>
            </a:pPr>
            <a:r>
              <a:rPr lang="en-US" altLang="en-US" sz="1100" b="1" dirty="0">
                <a:solidFill>
                  <a:schemeClr val="tx2"/>
                </a:solidFill>
              </a:rPr>
              <a:t>An image from the </a:t>
            </a:r>
            <a:r>
              <a:rPr lang="en-US" altLang="en-US" sz="1100" b="1" i="1" dirty="0">
                <a:solidFill>
                  <a:schemeClr val="tx2"/>
                </a:solidFill>
              </a:rPr>
              <a:t>Tlaxcala </a:t>
            </a:r>
            <a:r>
              <a:rPr lang="en-US" altLang="en-US" sz="1100" b="1" i="1" dirty="0" smtClean="0">
                <a:solidFill>
                  <a:schemeClr val="tx2"/>
                </a:solidFill>
              </a:rPr>
              <a:t>Codex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altLang="en-US" sz="1100" b="1" dirty="0">
              <a:solidFill>
                <a:schemeClr val="tx2"/>
              </a:solidFill>
            </a:endParaRPr>
          </a:p>
          <a:p>
            <a:endParaRPr lang="en-US" sz="1100" dirty="0"/>
          </a:p>
        </p:txBody>
      </p:sp>
      <p:pic>
        <p:nvPicPr>
          <p:cNvPr id="8" name="Content Placeholder 7" descr="An illustration of Native Americans in ceremonial garb and European observer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86000" y="1905000"/>
            <a:ext cx="4533900" cy="3535460"/>
          </a:xfrm>
          <a:prstGeom prst="rect">
            <a:avLst/>
          </a:prstGeom>
        </p:spPr>
      </p:pic>
    </p:spTree>
    <p:extLst>
      <p:ext uri="{BB962C8B-B14F-4D97-AF65-F5344CB8AC3E}">
        <p14:creationId xmlns:p14="http://schemas.microsoft.com/office/powerpoint/2010/main" val="33196998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Young </a:t>
            </a:r>
            <a:r>
              <a:rPr lang="en-US" i="1" dirty="0" smtClean="0"/>
              <a:t>Woman </a:t>
            </a:r>
            <a:r>
              <a:rPr lang="en-US" i="1" dirty="0"/>
              <a:t>with a </a:t>
            </a:r>
            <a:r>
              <a:rPr lang="en-US" i="1" dirty="0" smtClean="0"/>
              <a:t>Harpsichord</a:t>
            </a:r>
            <a:endParaRPr lang="en-US" i="1" dirty="0"/>
          </a:p>
        </p:txBody>
      </p:sp>
      <p:sp>
        <p:nvSpPr>
          <p:cNvPr id="6" name="Content Placeholder 5"/>
          <p:cNvSpPr>
            <a:spLocks noGrp="1"/>
          </p:cNvSpPr>
          <p:nvPr>
            <p:ph sz="half" idx="2"/>
          </p:nvPr>
        </p:nvSpPr>
        <p:spPr>
          <a:xfrm>
            <a:off x="533400" y="5877770"/>
            <a:ext cx="8382000" cy="6096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a typeface="ＭＳ Ｐゴシック" panose="020B0600070205080204" pitchFamily="34" charset="-128"/>
            </a:endParaRPr>
          </a:p>
          <a:p>
            <a:pPr marL="0" lvl="0" indent="0" eaLnBrk="1" fontAlgn="auto" hangingPunct="1">
              <a:spcAft>
                <a:spcPts val="0"/>
              </a:spcAft>
              <a:buNone/>
              <a:defRPr/>
            </a:pPr>
            <a:r>
              <a:rPr lang="en-US" altLang="en-US" sz="1100" b="1" i="1" dirty="0">
                <a:solidFill>
                  <a:schemeClr val="tx2"/>
                </a:solidFill>
              </a:rPr>
              <a:t>Young Woman with a </a:t>
            </a:r>
            <a:r>
              <a:rPr lang="en-US" altLang="en-US" sz="1100" b="1" i="1" dirty="0" smtClean="0">
                <a:solidFill>
                  <a:schemeClr val="tx2"/>
                </a:solidFill>
              </a:rPr>
              <a:t>Harpsichord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fontAlgn="auto">
              <a:spcBef>
                <a:spcPct val="0"/>
              </a:spcBef>
              <a:spcAft>
                <a:spcPts val="0"/>
              </a:spcAft>
              <a:buNone/>
            </a:pPr>
            <a:endParaRPr lang="en-US" altLang="en-US" sz="1100" b="1" dirty="0">
              <a:solidFill>
                <a:schemeClr val="tx2"/>
              </a:solidFill>
            </a:endParaRPr>
          </a:p>
          <a:p>
            <a:endParaRPr lang="en-US" sz="1100" dirty="0"/>
          </a:p>
        </p:txBody>
      </p:sp>
      <p:pic>
        <p:nvPicPr>
          <p:cNvPr id="8" name="Content Placeholder 7" descr="A painting of a woman wearing a long gown standing in front of a harpsichor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208569" y="1504207"/>
            <a:ext cx="2879262" cy="4373563"/>
          </a:xfrm>
          <a:prstGeom prst="rect">
            <a:avLst/>
          </a:prstGeom>
        </p:spPr>
      </p:pic>
    </p:spTree>
    <p:extLst>
      <p:ext uri="{BB962C8B-B14F-4D97-AF65-F5344CB8AC3E}">
        <p14:creationId xmlns:p14="http://schemas.microsoft.com/office/powerpoint/2010/main" val="31036820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Four </a:t>
            </a:r>
            <a:r>
              <a:rPr lang="en-US" i="1" dirty="0" smtClean="0"/>
              <a:t>Racial Groups</a:t>
            </a:r>
            <a:endParaRPr lang="en-US" i="1" dirty="0"/>
          </a:p>
        </p:txBody>
      </p:sp>
      <p:sp>
        <p:nvSpPr>
          <p:cNvPr id="9" name="Content Placeholder 8"/>
          <p:cNvSpPr>
            <a:spLocks noGrp="1"/>
          </p:cNvSpPr>
          <p:nvPr>
            <p:ph sz="half" idx="2"/>
          </p:nvPr>
        </p:nvSpPr>
        <p:spPr>
          <a:xfrm>
            <a:off x="381000" y="5851524"/>
            <a:ext cx="8229600" cy="457200"/>
          </a:xfrm>
        </p:spPr>
        <p:txBody>
          <a:bodyPr/>
          <a:lstStyle/>
          <a:p>
            <a:pPr marL="0" lvl="0" indent="0" eaLnBrk="1" fontAlgn="auto" hangingPunct="1">
              <a:spcAft>
                <a:spcPts val="0"/>
              </a:spcAft>
              <a:buNone/>
              <a:defRPr/>
            </a:pPr>
            <a:r>
              <a:rPr lang="en-US" altLang="en-US" sz="1100" b="1" i="1" dirty="0">
                <a:solidFill>
                  <a:schemeClr val="tx2"/>
                </a:solidFill>
              </a:rPr>
              <a:t>Four Racial </a:t>
            </a:r>
            <a:r>
              <a:rPr lang="en-US" altLang="en-US" sz="1100" b="1" i="1" dirty="0" smtClean="0">
                <a:solidFill>
                  <a:schemeClr val="tx2"/>
                </a:solidFill>
              </a:rPr>
              <a:t>Groups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11" name="Content Placeholder 10" descr="Four paintings depicting four racial groups. Each painting has a woman, man, and chil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14400" y="2133600"/>
            <a:ext cx="7402286" cy="2590800"/>
          </a:xfrm>
          <a:prstGeom prst="rect">
            <a:avLst/>
          </a:prstGeom>
        </p:spPr>
      </p:pic>
    </p:spTree>
    <p:extLst>
      <p:ext uri="{BB962C8B-B14F-4D97-AF65-F5344CB8AC3E}">
        <p14:creationId xmlns:p14="http://schemas.microsoft.com/office/powerpoint/2010/main" val="28116002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Taxes to Spanish </a:t>
            </a:r>
            <a:r>
              <a:rPr lang="en-US" sz="3600" dirty="0" smtClean="0"/>
              <a:t>Conquerors</a:t>
            </a:r>
            <a:endParaRPr lang="en-US" sz="3600" dirty="0"/>
          </a:p>
        </p:txBody>
      </p:sp>
      <p:sp>
        <p:nvSpPr>
          <p:cNvPr id="6" name="Content Placeholder 5"/>
          <p:cNvSpPr>
            <a:spLocks noGrp="1"/>
          </p:cNvSpPr>
          <p:nvPr>
            <p:ph sz="half" idx="2"/>
          </p:nvPr>
        </p:nvSpPr>
        <p:spPr>
          <a:xfrm>
            <a:off x="381000" y="5943600"/>
            <a:ext cx="8382000" cy="304800"/>
          </a:xfrm>
        </p:spPr>
        <p:txBody>
          <a:bodyPr/>
          <a:lstStyle/>
          <a:p>
            <a:pPr fontAlgn="auto">
              <a:spcBef>
                <a:spcPct val="0"/>
              </a:spcBef>
              <a:spcAft>
                <a:spcPts val="0"/>
              </a:spcAft>
              <a:buNone/>
            </a:pPr>
            <a:r>
              <a:rPr lang="en-US" altLang="en-US" sz="1200" b="1" dirty="0">
                <a:solidFill>
                  <a:schemeClr val="tx2"/>
                </a:solidFill>
              </a:rPr>
              <a:t>Illustration from the </a:t>
            </a:r>
            <a:r>
              <a:rPr lang="en-US" altLang="en-US" sz="1200" b="1" i="1" dirty="0" err="1">
                <a:solidFill>
                  <a:schemeClr val="tx2"/>
                </a:solidFill>
              </a:rPr>
              <a:t>Huexotzinco</a:t>
            </a:r>
            <a:r>
              <a:rPr lang="en-US" altLang="en-US" sz="1200" b="1" i="1" dirty="0">
                <a:solidFill>
                  <a:schemeClr val="tx2"/>
                </a:solidFill>
              </a:rPr>
              <a:t> </a:t>
            </a:r>
            <a:r>
              <a:rPr lang="en-US" altLang="en-US" sz="1200" b="1" i="1" dirty="0" smtClean="0">
                <a:solidFill>
                  <a:schemeClr val="tx2"/>
                </a:solidFill>
              </a:rPr>
              <a:t> Codex</a:t>
            </a:r>
            <a:r>
              <a:rPr lang="en-US" altLang="en-US" sz="1200" b="1" dirty="0">
                <a:solidFill>
                  <a:schemeClr val="tx2"/>
                </a:solidFill>
              </a:rPr>
              <a:t>, </a:t>
            </a:r>
            <a:r>
              <a:rPr lang="en-US" altLang="en-US" sz="1200" b="1" dirty="0" smtClean="0">
                <a:solidFill>
                  <a:schemeClr val="tx2"/>
                </a:solidFill>
              </a:rPr>
              <a:t>1531 		</a:t>
            </a:r>
            <a:r>
              <a:rPr lang="en-US" altLang="en-US" sz="1200" i="1" dirty="0" smtClean="0">
                <a:solidFill>
                  <a:schemeClr val="tx2"/>
                </a:solidFill>
                <a:ea typeface="ＭＳ Ｐゴシック" panose="020B0600070205080204" pitchFamily="34" charset="-128"/>
              </a:rPr>
              <a:t>Give </a:t>
            </a:r>
            <a:r>
              <a:rPr lang="en-US" altLang="en-US" sz="12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200" dirty="0">
                <a:solidFill>
                  <a:schemeClr val="tx2"/>
                </a:solidFill>
                <a:ea typeface="ＭＳ Ｐゴシック" panose="020B0600070205080204" pitchFamily="34" charset="-128"/>
              </a:rPr>
              <a:t>Copyright © 2017 W.W. Norton &amp; Company</a:t>
            </a:r>
          </a:p>
          <a:p>
            <a:pPr fontAlgn="auto">
              <a:spcBef>
                <a:spcPct val="0"/>
              </a:spcBef>
              <a:spcAft>
                <a:spcPts val="0"/>
              </a:spcAft>
              <a:buNone/>
            </a:pPr>
            <a:endParaRPr lang="en-US" altLang="en-US" sz="1200" b="1" dirty="0">
              <a:solidFill>
                <a:schemeClr val="tx2"/>
              </a:solidFill>
            </a:endParaRPr>
          </a:p>
          <a:p>
            <a:endParaRPr lang="en-US" sz="1200" dirty="0"/>
          </a:p>
        </p:txBody>
      </p:sp>
      <p:pic>
        <p:nvPicPr>
          <p:cNvPr id="8" name="Content Placeholder 7" descr="An illustration from the Huexotzinco Codex shows Mexicans providing products and services as taxes to the Spanish conqueror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362200" y="1752599"/>
            <a:ext cx="4648200" cy="3710315"/>
          </a:xfrm>
          <a:prstGeom prst="rect">
            <a:avLst/>
          </a:prstGeom>
        </p:spPr>
      </p:pic>
    </p:spTree>
    <p:extLst>
      <p:ext uri="{BB962C8B-B14F-4D97-AF65-F5344CB8AC3E}">
        <p14:creationId xmlns:p14="http://schemas.microsoft.com/office/powerpoint/2010/main" val="5797079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152400"/>
            <a:ext cx="8229600" cy="1265238"/>
          </a:xfrm>
        </p:spPr>
        <p:txBody>
          <a:bodyPr/>
          <a:lstStyle/>
          <a:p>
            <a:r>
              <a:rPr lang="en-US" dirty="0"/>
              <a:t>Conquest and the </a:t>
            </a:r>
            <a:r>
              <a:rPr lang="en-US" dirty="0" smtClean="0"/>
              <a:t>Faith</a:t>
            </a:r>
            <a:endParaRPr lang="en-US" dirty="0"/>
          </a:p>
        </p:txBody>
      </p:sp>
      <p:sp>
        <p:nvSpPr>
          <p:cNvPr id="17411" name="Rectangle 3"/>
          <p:cNvSpPr>
            <a:spLocks noGrp="1" noChangeArrowheads="1"/>
          </p:cNvSpPr>
          <p:nvPr>
            <p:ph type="body" idx="1"/>
          </p:nvPr>
        </p:nvSpPr>
        <p:spPr>
          <a:xfrm>
            <a:off x="457200" y="2057400"/>
            <a:ext cx="8229600" cy="2209800"/>
          </a:xfrm>
        </p:spPr>
        <p:txBody>
          <a:bodyPr/>
          <a:lstStyle/>
          <a:p>
            <a:r>
              <a:rPr lang="en-US" dirty="0"/>
              <a:t>Justifications for Conquest</a:t>
            </a:r>
          </a:p>
          <a:p>
            <a:r>
              <a:rPr lang="en-US" dirty="0"/>
              <a:t>Spreading the Faith</a:t>
            </a:r>
          </a:p>
          <a:p>
            <a:r>
              <a:rPr lang="en-US" dirty="0"/>
              <a:t>Las </a:t>
            </a:r>
            <a:r>
              <a:rPr lang="en-US" dirty="0" err="1" smtClean="0"/>
              <a:t>Casas’s</a:t>
            </a:r>
            <a:r>
              <a:rPr lang="en-US" dirty="0" smtClean="0"/>
              <a:t> Complaint</a:t>
            </a:r>
            <a:endParaRPr lang="en-US" dirty="0"/>
          </a:p>
        </p:txBody>
      </p:sp>
    </p:spTree>
    <p:extLst>
      <p:ext uri="{BB962C8B-B14F-4D97-AF65-F5344CB8AC3E}">
        <p14:creationId xmlns:p14="http://schemas.microsoft.com/office/powerpoint/2010/main" val="10995829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Virgin of Guadalupe</a:t>
            </a:r>
          </a:p>
        </p:txBody>
      </p:sp>
      <p:sp>
        <p:nvSpPr>
          <p:cNvPr id="4" name="Content Placeholder 3"/>
          <p:cNvSpPr>
            <a:spLocks noGrp="1"/>
          </p:cNvSpPr>
          <p:nvPr>
            <p:ph sz="half" idx="2"/>
          </p:nvPr>
        </p:nvSpPr>
        <p:spPr>
          <a:xfrm>
            <a:off x="381000" y="6019800"/>
            <a:ext cx="8382000" cy="381000"/>
          </a:xfrm>
        </p:spPr>
        <p:txBody>
          <a:bodyPr/>
          <a:lstStyle/>
          <a:p>
            <a:pPr marL="0" indent="0">
              <a:buNone/>
            </a:pPr>
            <a:r>
              <a:rPr lang="en-US" sz="1100" b="1" dirty="0">
                <a:solidFill>
                  <a:srgbClr val="FFFFFF"/>
                </a:solidFill>
                <a:latin typeface="Times New Roman" charset="0"/>
              </a:rPr>
              <a:t>The Virgin of Guadalupe, a symbol of Mexican </a:t>
            </a:r>
            <a:r>
              <a:rPr lang="en-US" sz="1100" b="1" dirty="0" smtClean="0">
                <a:solidFill>
                  <a:srgbClr val="FFFFFF"/>
                </a:solidFill>
                <a:latin typeface="Times New Roman" charset="0"/>
              </a:rPr>
              <a:t> culture</a:t>
            </a:r>
            <a:r>
              <a:rPr lang="en-US" sz="1100" b="1" dirty="0">
                <a:solidFill>
                  <a:srgbClr val="FFFFFF"/>
                </a:solidFill>
                <a:latin typeface="Times New Roman" charset="0"/>
              </a:rPr>
              <a:t>, in an image from 1770</a:t>
            </a:r>
            <a:r>
              <a:rPr lang="en-US" sz="1100" b="1" dirty="0" smtClean="0">
                <a:solidFill>
                  <a:srgbClr val="FFFFFF"/>
                </a:solidFill>
                <a:latin typeface="Times New Roman"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dirty="0">
              <a:solidFill>
                <a:srgbClr val="FFFFFF"/>
              </a:solidFill>
              <a:latin typeface="Times New Roman" charset="0"/>
            </a:endParaRPr>
          </a:p>
          <a:p>
            <a:endParaRPr lang="en-US" sz="1100" dirty="0"/>
          </a:p>
        </p:txBody>
      </p:sp>
      <p:pic>
        <p:nvPicPr>
          <p:cNvPr id="8" name="Content Placeholder 7" descr="The Virgin of Guadalupe above an angel overlooking different scenes."/>
          <p:cNvPicPr>
            <a:picLocks noGrp="1" noChangeAspect="1" noChangeArrowheads="1"/>
          </p:cNvPicPr>
          <p:nvPr>
            <p:ph sz="half" idx="1"/>
          </p:nvPr>
        </p:nvPicPr>
        <p:blipFill>
          <a:blip r:embed="rId3"/>
          <a:srcRect/>
          <a:stretch>
            <a:fillRect/>
          </a:stretch>
        </p:blipFill>
        <p:spPr bwMode="auto">
          <a:xfrm>
            <a:off x="2590800" y="1143000"/>
            <a:ext cx="3687821" cy="4525963"/>
          </a:xfrm>
          <a:prstGeom prst="rect">
            <a:avLst/>
          </a:prstGeom>
          <a:noFill/>
          <a:ln w="9525">
            <a:noFill/>
            <a:miter lim="800000"/>
            <a:headEnd/>
            <a:tailEnd/>
          </a:ln>
        </p:spPr>
      </p:pic>
    </p:spTree>
    <p:extLst>
      <p:ext uri="{BB962C8B-B14F-4D97-AF65-F5344CB8AC3E}">
        <p14:creationId xmlns:p14="http://schemas.microsoft.com/office/powerpoint/2010/main" val="6889386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a:t>
            </a:r>
            <a:r>
              <a:rPr lang="en-US" dirty="0" smtClean="0"/>
              <a:t>Benign View </a:t>
            </a:r>
            <a:r>
              <a:rPr lang="en-US" dirty="0"/>
              <a:t>of Spanish </a:t>
            </a:r>
            <a:r>
              <a:rPr lang="en-US" dirty="0" smtClean="0"/>
              <a:t>Colonization</a:t>
            </a:r>
            <a:endParaRPr lang="en-US" dirty="0"/>
          </a:p>
        </p:txBody>
      </p:sp>
      <p:sp>
        <p:nvSpPr>
          <p:cNvPr id="4" name="Content Placeholder 3"/>
          <p:cNvSpPr>
            <a:spLocks noGrp="1"/>
          </p:cNvSpPr>
          <p:nvPr>
            <p:ph sz="half" idx="2"/>
          </p:nvPr>
        </p:nvSpPr>
        <p:spPr>
          <a:xfrm>
            <a:off x="266700" y="6019800"/>
            <a:ext cx="8458200" cy="381000"/>
          </a:xfrm>
        </p:spPr>
        <p:txBody>
          <a:bodyPr/>
          <a:lstStyle/>
          <a:p>
            <a:pPr marL="0" lvl="0" indent="0" eaLnBrk="1" fontAlgn="auto" hangingPunct="1">
              <a:spcAft>
                <a:spcPts val="0"/>
              </a:spcAft>
              <a:buNone/>
              <a:defRPr/>
            </a:pPr>
            <a:r>
              <a:rPr lang="en-US" sz="1100" b="1" dirty="0">
                <a:solidFill>
                  <a:srgbClr val="FFFFFF"/>
                </a:solidFill>
                <a:latin typeface="Times New Roman" charset="0"/>
              </a:rPr>
              <a:t>Engraving, </a:t>
            </a:r>
            <a:r>
              <a:rPr lang="en-US" sz="1100" b="1" dirty="0" smtClean="0">
                <a:solidFill>
                  <a:srgbClr val="FFFFFF"/>
                </a:solidFill>
                <a:latin typeface="Times New Roman" charset="0"/>
              </a:rPr>
              <a:t>1621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n engraving shows Spanish missionaries interacting with natives and doing construction work. "/>
          <p:cNvPicPr>
            <a:picLocks noGrp="1" noChangeAspect="1" noChangeArrowheads="1"/>
          </p:cNvPicPr>
          <p:nvPr>
            <p:ph sz="half" idx="1"/>
          </p:nvPr>
        </p:nvPicPr>
        <p:blipFill>
          <a:blip r:embed="rId3"/>
          <a:srcRect l="1215" t="1360" r="955" b="1498"/>
          <a:stretch>
            <a:fillRect/>
          </a:stretch>
        </p:blipFill>
        <p:spPr bwMode="auto">
          <a:xfrm>
            <a:off x="1905000" y="1905000"/>
            <a:ext cx="5466032" cy="3352800"/>
          </a:xfrm>
          <a:prstGeom prst="rect">
            <a:avLst/>
          </a:prstGeom>
          <a:noFill/>
          <a:ln w="9525">
            <a:noFill/>
            <a:miter lim="800000"/>
            <a:headEnd/>
            <a:tailEnd/>
          </a:ln>
        </p:spPr>
      </p:pic>
    </p:spTree>
    <p:extLst>
      <p:ext uri="{BB962C8B-B14F-4D97-AF65-F5344CB8AC3E}">
        <p14:creationId xmlns:p14="http://schemas.microsoft.com/office/powerpoint/2010/main" val="41168282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smtClean="0"/>
              <a:t>Reform</a:t>
            </a:r>
            <a:endParaRPr lang="en-US" dirty="0"/>
          </a:p>
        </p:txBody>
      </p:sp>
      <p:sp>
        <p:nvSpPr>
          <p:cNvPr id="18435" name="Rectangle 3"/>
          <p:cNvSpPr>
            <a:spLocks noGrp="1" noChangeArrowheads="1"/>
          </p:cNvSpPr>
          <p:nvPr>
            <p:ph type="body" idx="1"/>
          </p:nvPr>
        </p:nvSpPr>
        <p:spPr>
          <a:xfrm>
            <a:off x="457200" y="2057400"/>
            <a:ext cx="8229600" cy="1371600"/>
          </a:xfrm>
        </p:spPr>
        <p:txBody>
          <a:bodyPr/>
          <a:lstStyle/>
          <a:p>
            <a:r>
              <a:rPr lang="en-US" dirty="0"/>
              <a:t>Reforming the Empire</a:t>
            </a:r>
          </a:p>
        </p:txBody>
      </p:sp>
    </p:spTree>
    <p:extLst>
      <p:ext uri="{BB962C8B-B14F-4D97-AF65-F5344CB8AC3E}">
        <p14:creationId xmlns:p14="http://schemas.microsoft.com/office/powerpoint/2010/main" val="33070454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Spanish </a:t>
            </a:r>
            <a:r>
              <a:rPr lang="en-US" sz="3200" dirty="0" smtClean="0"/>
              <a:t>Conquistadores Murdering </a:t>
            </a:r>
            <a:br>
              <a:rPr lang="en-US" sz="3200" dirty="0" smtClean="0"/>
            </a:br>
            <a:r>
              <a:rPr lang="en-US" sz="3200" dirty="0" smtClean="0"/>
              <a:t>American Indians</a:t>
            </a:r>
            <a:endParaRPr lang="en-US" sz="3200" dirty="0"/>
          </a:p>
        </p:txBody>
      </p:sp>
      <p:sp>
        <p:nvSpPr>
          <p:cNvPr id="6" name="Content Placeholder 5"/>
          <p:cNvSpPr>
            <a:spLocks noGrp="1"/>
          </p:cNvSpPr>
          <p:nvPr>
            <p:ph sz="half" idx="2"/>
          </p:nvPr>
        </p:nvSpPr>
        <p:spPr>
          <a:xfrm>
            <a:off x="304800" y="5791200"/>
            <a:ext cx="8534400" cy="762000"/>
          </a:xfrm>
        </p:spPr>
        <p:txBody>
          <a:bodyPr/>
          <a:lstStyle/>
          <a:p>
            <a:pPr marL="0" indent="0" eaLnBrk="1" fontAlgn="auto" hangingPunct="1">
              <a:spcAft>
                <a:spcPts val="0"/>
              </a:spcAft>
              <a:buNone/>
              <a:defRPr/>
            </a:pPr>
            <a:r>
              <a:rPr lang="en-US" altLang="en-US" sz="1100" b="1" dirty="0">
                <a:solidFill>
                  <a:schemeClr val="tx2"/>
                </a:solidFill>
              </a:rPr>
              <a:t>Spanish conquistadores murdering Indians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eaLnBrk="1" fontAlgn="auto" hangingPunct="1">
              <a:spcAft>
                <a:spcPts val="0"/>
              </a:spcAft>
              <a:buNone/>
              <a:defRPr/>
            </a:pPr>
            <a:r>
              <a:rPr lang="en-US" altLang="en-US" sz="1100" b="1" dirty="0" smtClean="0">
                <a:solidFill>
                  <a:schemeClr val="tx2"/>
                </a:solidFill>
              </a:rPr>
              <a:t>at </a:t>
            </a:r>
            <a:r>
              <a:rPr lang="en-US" altLang="en-US" sz="1100" b="1" dirty="0">
                <a:solidFill>
                  <a:schemeClr val="tx2"/>
                </a:solidFill>
              </a:rPr>
              <a:t>Cuzco, in </a:t>
            </a:r>
            <a:r>
              <a:rPr lang="en-US" altLang="en-US" sz="1100" b="1" dirty="0" smtClean="0">
                <a:solidFill>
                  <a:schemeClr val="tx2"/>
                </a:solidFill>
              </a:rPr>
              <a:t>Peru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endParaRPr lang="en-US" altLang="en-US" sz="1100" b="1" dirty="0">
              <a:solidFill>
                <a:schemeClr val="tx2"/>
              </a:solidFill>
            </a:endParaRPr>
          </a:p>
          <a:p>
            <a:endParaRPr lang="en-US" sz="1100" dirty="0"/>
          </a:p>
        </p:txBody>
      </p:sp>
      <p:pic>
        <p:nvPicPr>
          <p:cNvPr id="8" name="Content Placeholder 7" descr="A drawing depicting Spanish conquistadors dressed in armor killing naked, unarmed men trying to run away."/>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628900" y="2024910"/>
            <a:ext cx="4038600" cy="3321925"/>
          </a:xfrm>
          <a:prstGeom prst="rect">
            <a:avLst/>
          </a:prstGeom>
        </p:spPr>
      </p:pic>
    </p:spTree>
    <p:extLst>
      <p:ext uri="{BB962C8B-B14F-4D97-AF65-F5344CB8AC3E}">
        <p14:creationId xmlns:p14="http://schemas.microsoft.com/office/powerpoint/2010/main" val="19512316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San Carlos Borromeo de carmelo</a:t>
            </a:r>
          </a:p>
        </p:txBody>
      </p:sp>
      <p:sp>
        <p:nvSpPr>
          <p:cNvPr id="6" name="Content Placeholder 5"/>
          <p:cNvSpPr>
            <a:spLocks noGrp="1"/>
          </p:cNvSpPr>
          <p:nvPr>
            <p:ph sz="half" idx="2"/>
          </p:nvPr>
        </p:nvSpPr>
        <p:spPr>
          <a:xfrm>
            <a:off x="381000" y="6096000"/>
            <a:ext cx="8382000" cy="457200"/>
          </a:xfrm>
        </p:spPr>
        <p:txBody>
          <a:bodyPr/>
          <a:lstStyle/>
          <a:p>
            <a:pPr marL="0" indent="0" eaLnBrk="1" fontAlgn="auto" hangingPunct="1">
              <a:spcAft>
                <a:spcPts val="0"/>
              </a:spcAft>
              <a:buNone/>
              <a:defRPr/>
            </a:pPr>
            <a:r>
              <a:rPr lang="en-US" altLang="en-US" sz="1100" b="1" dirty="0" smtClean="0">
                <a:solidFill>
                  <a:schemeClr val="tx2"/>
                </a:solidFill>
              </a:rPr>
              <a:t>San Carlos Borromeo de Carmelo, or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eaLnBrk="1" fontAlgn="auto" hangingPunct="1">
              <a:spcAft>
                <a:spcPts val="0"/>
              </a:spcAft>
              <a:buNone/>
              <a:defRPr/>
            </a:pPr>
            <a:r>
              <a:rPr lang="en-US" altLang="en-US" sz="1100" b="1" dirty="0" smtClean="0">
                <a:solidFill>
                  <a:schemeClr val="tx2"/>
                </a:solidFill>
              </a:rPr>
              <a:t>Mission Carmel, 1786.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endParaRPr lang="en-US" altLang="en-US" sz="1100" b="1" dirty="0" smtClean="0">
              <a:solidFill>
                <a:schemeClr val="tx2"/>
              </a:solidFill>
            </a:endParaRPr>
          </a:p>
          <a:p>
            <a:endParaRPr lang="en-US" sz="1100" dirty="0"/>
          </a:p>
        </p:txBody>
      </p:sp>
      <p:pic>
        <p:nvPicPr>
          <p:cNvPr id="8" name="Content Placeholder 7" descr="An illustration of a group of Native Americans standing in a line being observed by a group of Europeans. In the background, there is a church and a number of other small, single-story buildings with mountains in the distanc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199" y="1660101"/>
            <a:ext cx="5029201" cy="3681095"/>
          </a:xfrm>
          <a:prstGeom prst="rect">
            <a:avLst/>
          </a:prstGeom>
        </p:spPr>
      </p:pic>
    </p:spTree>
    <p:extLst>
      <p:ext uri="{BB962C8B-B14F-4D97-AF65-F5344CB8AC3E}">
        <p14:creationId xmlns:p14="http://schemas.microsoft.com/office/powerpoint/2010/main" val="400149302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1325562"/>
          </a:xfrm>
        </p:spPr>
        <p:txBody>
          <a:bodyPr/>
          <a:lstStyle/>
          <a:p>
            <a:r>
              <a:rPr lang="en-US" dirty="0" smtClean="0"/>
              <a:t>Northern Exploration</a:t>
            </a:r>
            <a:endParaRPr lang="en-US" dirty="0"/>
          </a:p>
        </p:txBody>
      </p:sp>
      <p:sp>
        <p:nvSpPr>
          <p:cNvPr id="19459" name="Rectangle 3"/>
          <p:cNvSpPr>
            <a:spLocks noGrp="1" noChangeArrowheads="1"/>
          </p:cNvSpPr>
          <p:nvPr>
            <p:ph type="body" idx="1"/>
          </p:nvPr>
        </p:nvSpPr>
        <p:spPr/>
        <p:txBody>
          <a:bodyPr/>
          <a:lstStyle/>
          <a:p>
            <a:r>
              <a:rPr lang="en-US" dirty="0"/>
              <a:t>Exploring North America</a:t>
            </a:r>
          </a:p>
        </p:txBody>
      </p:sp>
    </p:spTree>
    <p:extLst>
      <p:ext uri="{BB962C8B-B14F-4D97-AF65-F5344CB8AC3E}">
        <p14:creationId xmlns:p14="http://schemas.microsoft.com/office/powerpoint/2010/main" val="16548456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Northern </a:t>
            </a:r>
            <a:r>
              <a:rPr lang="en-US" dirty="0" smtClean="0"/>
              <a:t>New Spain</a:t>
            </a:r>
            <a:endParaRPr lang="en-US" dirty="0"/>
          </a:p>
        </p:txBody>
      </p:sp>
      <p:sp>
        <p:nvSpPr>
          <p:cNvPr id="21507" name="Rectangle 3"/>
          <p:cNvSpPr>
            <a:spLocks noGrp="1" noChangeArrowheads="1"/>
          </p:cNvSpPr>
          <p:nvPr>
            <p:ph type="body" idx="1"/>
          </p:nvPr>
        </p:nvSpPr>
        <p:spPr>
          <a:xfrm>
            <a:off x="457200" y="2057400"/>
            <a:ext cx="8229600" cy="2286000"/>
          </a:xfrm>
        </p:spPr>
        <p:txBody>
          <a:bodyPr/>
          <a:lstStyle/>
          <a:p>
            <a:r>
              <a:rPr lang="en-US" dirty="0"/>
              <a:t>Spanish Florida</a:t>
            </a:r>
          </a:p>
          <a:p>
            <a:r>
              <a:rPr lang="en-US" dirty="0"/>
              <a:t>Spain in the Southwest</a:t>
            </a:r>
          </a:p>
          <a:p>
            <a:r>
              <a:rPr lang="en-US" dirty="0"/>
              <a:t>The Pueblo </a:t>
            </a:r>
            <a:r>
              <a:rPr lang="en-US" dirty="0" smtClean="0"/>
              <a:t>Revolt</a:t>
            </a:r>
            <a:endParaRPr lang="en-US" dirty="0"/>
          </a:p>
        </p:txBody>
      </p:sp>
    </p:spTree>
    <p:extLst>
      <p:ext uri="{BB962C8B-B14F-4D97-AF65-F5344CB8AC3E}">
        <p14:creationId xmlns:p14="http://schemas.microsoft.com/office/powerpoint/2010/main" val="27823473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Acoma, the </a:t>
            </a:r>
            <a:r>
              <a:rPr lang="en-US" dirty="0" smtClean="0"/>
              <a:t>“Sky City</a:t>
            </a:r>
            <a:r>
              <a:rPr lang="en-US" dirty="0"/>
              <a:t>”</a:t>
            </a:r>
          </a:p>
        </p:txBody>
      </p:sp>
      <p:sp>
        <p:nvSpPr>
          <p:cNvPr id="6" name="Content Placeholder 5"/>
          <p:cNvSpPr>
            <a:spLocks noGrp="1"/>
          </p:cNvSpPr>
          <p:nvPr>
            <p:ph sz="half" idx="2"/>
          </p:nvPr>
        </p:nvSpPr>
        <p:spPr>
          <a:xfrm>
            <a:off x="304800" y="6294134"/>
            <a:ext cx="8534400" cy="228600"/>
          </a:xfrm>
        </p:spPr>
        <p:txBody>
          <a:bodyPr/>
          <a:lstStyle/>
          <a:p>
            <a:pPr marL="0" lvl="0" indent="0" eaLnBrk="1" fontAlgn="auto" hangingPunct="1">
              <a:spcAft>
                <a:spcPts val="0"/>
              </a:spcAft>
              <a:buNone/>
              <a:defRPr/>
            </a:pPr>
            <a:r>
              <a:rPr lang="en-US" altLang="en-US" sz="1100" b="1" dirty="0">
                <a:solidFill>
                  <a:schemeClr val="tx2"/>
                </a:solidFill>
              </a:rPr>
              <a:t>Acoma, the “Sky City”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ueblo made from stone and adobe mud. There are multiple levels and ladders connecting each level."/>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438400" y="1676400"/>
            <a:ext cx="4038600" cy="3731127"/>
          </a:xfrm>
          <a:prstGeom prst="rect">
            <a:avLst/>
          </a:prstGeom>
        </p:spPr>
      </p:pic>
    </p:spTree>
    <p:extLst>
      <p:ext uri="{BB962C8B-B14F-4D97-AF65-F5344CB8AC3E}">
        <p14:creationId xmlns:p14="http://schemas.microsoft.com/office/powerpoint/2010/main" val="8546493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St. Anthony and the </a:t>
            </a:r>
            <a:r>
              <a:rPr lang="en-US" sz="4000" i="1" dirty="0" smtClean="0"/>
              <a:t>Infant Jesus</a:t>
            </a:r>
            <a:endParaRPr lang="en-US" sz="4000" i="1" dirty="0"/>
          </a:p>
        </p:txBody>
      </p:sp>
      <p:sp>
        <p:nvSpPr>
          <p:cNvPr id="4" name="Content Placeholder 3"/>
          <p:cNvSpPr>
            <a:spLocks noGrp="1"/>
          </p:cNvSpPr>
          <p:nvPr>
            <p:ph sz="half" idx="2"/>
          </p:nvPr>
        </p:nvSpPr>
        <p:spPr>
          <a:xfrm>
            <a:off x="228600" y="5980112"/>
            <a:ext cx="8534400" cy="533400"/>
          </a:xfrm>
        </p:spPr>
        <p:txBody>
          <a:bodyPr/>
          <a:lstStyle/>
          <a:p>
            <a:pPr marL="0" lvl="0" indent="0" eaLnBrk="1" fontAlgn="auto" hangingPunct="1">
              <a:spcAft>
                <a:spcPts val="0"/>
              </a:spcAft>
              <a:buNone/>
              <a:defRPr/>
            </a:pPr>
            <a:r>
              <a:rPr lang="en-US" sz="1100" b="1" i="1" dirty="0">
                <a:solidFill>
                  <a:srgbClr val="FFFFFF"/>
                </a:solidFill>
                <a:latin typeface="Times New Roman" charset="0"/>
              </a:rPr>
              <a:t>St. Anthony and the Infant </a:t>
            </a:r>
            <a:r>
              <a:rPr lang="en-US" sz="1100" b="1" i="1" dirty="0" smtClean="0">
                <a:solidFill>
                  <a:srgbClr val="FFFFFF"/>
                </a:solidFill>
                <a:latin typeface="Times New Roman" charset="0"/>
              </a:rPr>
              <a:t>Jesus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i="1" dirty="0">
              <a:solidFill>
                <a:srgbClr val="FFFFFF"/>
              </a:solidFill>
              <a:latin typeface="Times New Roman" charset="0"/>
            </a:endParaRPr>
          </a:p>
          <a:p>
            <a:endParaRPr lang="en-US" sz="1100" dirty="0"/>
          </a:p>
        </p:txBody>
      </p:sp>
      <p:pic>
        <p:nvPicPr>
          <p:cNvPr id="8" name="Content Placeholder 7" descr="A painting of Saint Anthony and the infant Jesus. "/>
          <p:cNvPicPr>
            <a:picLocks noGrp="1" noChangeAspect="1" noChangeArrowheads="1"/>
          </p:cNvPicPr>
          <p:nvPr>
            <p:ph sz="half" idx="1"/>
          </p:nvPr>
        </p:nvPicPr>
        <p:blipFill>
          <a:blip r:embed="rId3"/>
          <a:srcRect/>
          <a:stretch>
            <a:fillRect/>
          </a:stretch>
        </p:blipFill>
        <p:spPr bwMode="auto">
          <a:xfrm>
            <a:off x="3317875" y="1600200"/>
            <a:ext cx="2508250" cy="4197350"/>
          </a:xfrm>
          <a:prstGeom prst="rect">
            <a:avLst/>
          </a:prstGeom>
          <a:noFill/>
          <a:ln w="9525">
            <a:noFill/>
            <a:miter lim="800000"/>
            <a:headEnd/>
            <a:tailEnd/>
          </a:ln>
        </p:spPr>
      </p:pic>
    </p:spTree>
    <p:extLst>
      <p:ext uri="{BB962C8B-B14F-4D97-AF65-F5344CB8AC3E}">
        <p14:creationId xmlns:p14="http://schemas.microsoft.com/office/powerpoint/2010/main" val="15013950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72440" y="152400"/>
            <a:ext cx="8229600" cy="1706562"/>
          </a:xfrm>
        </p:spPr>
        <p:txBody>
          <a:bodyPr/>
          <a:lstStyle/>
          <a:p>
            <a:pPr eaLnBrk="1" hangingPunct="1"/>
            <a:r>
              <a:rPr lang="en-US" sz="4000" dirty="0">
                <a:cs typeface="Times New Roman" charset="0"/>
              </a:rPr>
              <a:t>Focus </a:t>
            </a:r>
            <a:r>
              <a:rPr lang="en-US" sz="4000" dirty="0" smtClean="0">
                <a:cs typeface="Times New Roman" charset="0"/>
              </a:rPr>
              <a:t>Question</a:t>
            </a:r>
            <a:r>
              <a:rPr lang="en-US" sz="4000" dirty="0">
                <a:cs typeface="Times New Roman" charset="0"/>
              </a:rPr>
              <a:t>: </a:t>
            </a:r>
            <a:r>
              <a:rPr lang="en-US" sz="4000" dirty="0" smtClean="0">
                <a:cs typeface="Times New Roman" charset="0"/>
              </a:rPr>
              <a:t>The </a:t>
            </a:r>
            <a:r>
              <a:rPr lang="en-US" sz="4000" dirty="0">
                <a:cs typeface="Times New Roman" charset="0"/>
              </a:rPr>
              <a:t>French and Dutch Empires</a:t>
            </a:r>
          </a:p>
        </p:txBody>
      </p:sp>
      <p:sp>
        <p:nvSpPr>
          <p:cNvPr id="4099" name="Rectangle 3"/>
          <p:cNvSpPr>
            <a:spLocks noGrp="1" noChangeArrowheads="1"/>
          </p:cNvSpPr>
          <p:nvPr>
            <p:ph idx="1"/>
          </p:nvPr>
        </p:nvSpPr>
        <p:spPr>
          <a:xfrm>
            <a:off x="457200" y="2209800"/>
            <a:ext cx="8229600" cy="2933700"/>
          </a:xfrm>
          <a:effectLst>
            <a:outerShdw blurRad="50800" dist="38100" dir="5400000" algn="t" rotWithShape="0">
              <a:prstClr val="black">
                <a:alpha val="40000"/>
              </a:prstClr>
            </a:outerShdw>
          </a:effectLst>
        </p:spPr>
        <p:txBody>
          <a:bodyPr anchor="ctr" anchorCtr="0"/>
          <a:lstStyle/>
          <a:p>
            <a:pPr marL="971550" lvl="1" indent="-571500">
              <a:buSzPct val="100000"/>
              <a:buFont typeface="Wingdings" pitchFamily="2" charset="2"/>
              <a:buChar char=""/>
            </a:pPr>
            <a:r>
              <a:rPr lang="en-US" sz="3600" dirty="0">
                <a:solidFill>
                  <a:srgbClr val="FAD000"/>
                </a:solidFill>
                <a:latin typeface="Times New Roman" charset="0"/>
                <a:cs typeface="Times New Roman" charset="0"/>
              </a:rPr>
              <a:t>Focus Question: </a:t>
            </a:r>
          </a:p>
          <a:p>
            <a:pPr marL="400050" lvl="1" indent="0">
              <a:buNone/>
            </a:pPr>
            <a:r>
              <a:rPr lang="en-US" sz="3600" dirty="0">
                <a:solidFill>
                  <a:srgbClr val="FAD000"/>
                </a:solidFill>
                <a:latin typeface="Times New Roman" charset="0"/>
                <a:cs typeface="Times New Roman" charset="0"/>
              </a:rPr>
              <a:t>What were the chief features of the French and Dutch empires in North America?</a:t>
            </a:r>
          </a:p>
        </p:txBody>
      </p:sp>
    </p:spTree>
    <p:extLst>
      <p:ext uri="{BB962C8B-B14F-4D97-AF65-F5344CB8AC3E}">
        <p14:creationId xmlns:p14="http://schemas.microsoft.com/office/powerpoint/2010/main" val="13029682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New France</a:t>
            </a:r>
            <a:endParaRPr lang="en-US" dirty="0"/>
          </a:p>
        </p:txBody>
      </p:sp>
      <p:sp>
        <p:nvSpPr>
          <p:cNvPr id="24579" name="Rectangle 3"/>
          <p:cNvSpPr>
            <a:spLocks noGrp="1" noChangeArrowheads="1"/>
          </p:cNvSpPr>
          <p:nvPr>
            <p:ph type="body" idx="1"/>
          </p:nvPr>
        </p:nvSpPr>
        <p:spPr>
          <a:xfrm>
            <a:off x="457200" y="2057400"/>
            <a:ext cx="8229600" cy="3276600"/>
          </a:xfrm>
        </p:spPr>
        <p:txBody>
          <a:bodyPr/>
          <a:lstStyle/>
          <a:p>
            <a:r>
              <a:rPr lang="en-US" dirty="0"/>
              <a:t>French Colonization</a:t>
            </a:r>
          </a:p>
          <a:p>
            <a:r>
              <a:rPr lang="en-US" dirty="0"/>
              <a:t>New France and the Indians</a:t>
            </a:r>
          </a:p>
        </p:txBody>
      </p:sp>
    </p:spTree>
    <p:extLst>
      <p:ext uri="{BB962C8B-B14F-4D97-AF65-F5344CB8AC3E}">
        <p14:creationId xmlns:p14="http://schemas.microsoft.com/office/powerpoint/2010/main" val="67349671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New </a:t>
            </a:r>
            <a:r>
              <a:rPr lang="en-US" sz="3200" dirty="0" smtClean="0"/>
              <a:t>France </a:t>
            </a:r>
            <a:r>
              <a:rPr lang="en-US" sz="3200" dirty="0"/>
              <a:t>and </a:t>
            </a:r>
            <a:r>
              <a:rPr lang="en-US" sz="3200" dirty="0" smtClean="0"/>
              <a:t>New Netherland</a:t>
            </a:r>
            <a:endParaRPr lang="en-US" sz="3200" dirty="0"/>
          </a:p>
        </p:txBody>
      </p:sp>
      <p:sp>
        <p:nvSpPr>
          <p:cNvPr id="5" name="Content Placeholder 4"/>
          <p:cNvSpPr>
            <a:spLocks noGrp="1"/>
          </p:cNvSpPr>
          <p:nvPr>
            <p:ph sz="half" idx="2"/>
          </p:nvPr>
        </p:nvSpPr>
        <p:spPr>
          <a:xfrm>
            <a:off x="457200" y="6007906"/>
            <a:ext cx="8458200" cy="457200"/>
          </a:xfrm>
        </p:spPr>
        <p:txBody>
          <a:bodyPr/>
          <a:lstStyle/>
          <a:p>
            <a:pPr marL="0" indent="0">
              <a:lnSpc>
                <a:spcPct val="75000"/>
              </a:lnSpc>
              <a:buNone/>
            </a:pPr>
            <a:r>
              <a:rPr lang="en-US" sz="1100" dirty="0">
                <a:latin typeface="Times New Roman" charset="0"/>
              </a:rPr>
              <a:t>Map 1.6 </a:t>
            </a:r>
            <a:r>
              <a:rPr lang="en-US" sz="1100" b="1" dirty="0">
                <a:latin typeface="Times New Roman" charset="0"/>
              </a:rPr>
              <a:t>The New World</a:t>
            </a:r>
            <a:r>
              <a:rPr lang="en-US" sz="1100" b="1" dirty="0">
                <a:latin typeface="Calibri"/>
              </a:rPr>
              <a:t>—</a:t>
            </a:r>
            <a:r>
              <a:rPr lang="en-US" sz="1100" b="1" dirty="0">
                <a:latin typeface="Times New Roman" charset="0"/>
              </a:rPr>
              <a:t>New France </a:t>
            </a:r>
            <a:r>
              <a:rPr lang="en-US" sz="1100" b="1" dirty="0" smtClean="0">
                <a:latin typeface="Times New Roman" charset="0"/>
              </a:rPr>
              <a:t>and New </a:t>
            </a:r>
            <a:r>
              <a:rPr lang="en-US" sz="1100" b="1" dirty="0">
                <a:latin typeface="Times New Roman" charset="0"/>
              </a:rPr>
              <a:t>Netherland, ca. </a:t>
            </a:r>
            <a:r>
              <a:rPr lang="en-US" sz="1100" b="1" dirty="0" smtClean="0">
                <a:latin typeface="Times New Roman" charset="0"/>
              </a:rPr>
              <a:t>1650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a:t>
            </a:r>
            <a:r>
              <a:rPr lang="en-US" altLang="en-US" sz="1100" dirty="0" smtClean="0">
                <a:solidFill>
                  <a:schemeClr val="tx2"/>
                </a:solidFill>
                <a:ea typeface="ＭＳ Ｐゴシック" panose="020B0600070205080204" pitchFamily="34" charset="-128"/>
              </a:rPr>
              <a:t>Company</a:t>
            </a:r>
            <a:endParaRPr lang="en-US" sz="1100" b="1" dirty="0">
              <a:latin typeface="Times New Roman" charset="0"/>
            </a:endParaRPr>
          </a:p>
          <a:p>
            <a:endParaRPr lang="en-US" sz="1100" dirty="0"/>
          </a:p>
        </p:txBody>
      </p:sp>
      <p:pic>
        <p:nvPicPr>
          <p:cNvPr id="8" name="Content Placeholder 7" descr="A map shows The New World of New France and New Netherland, circa 1650. The map shows the eastern part of North America. New France is indicated by a large shaded region encompassing the land around the Gulf of Saint Lawrence, the Great Lakes, the Ohio River, and includes present day Quebec. New Netherland is indicated by another smaller shaded region that ranges from Albany to New York to the coast of the New York Harbor. The “Middle Ground” is indicated by a line circling the Great Lakes along the Ohio Rive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08866" y="1437631"/>
            <a:ext cx="3126267" cy="4525963"/>
          </a:xfrm>
          <a:prstGeom prst="rect">
            <a:avLst/>
          </a:prstGeom>
        </p:spPr>
      </p:pic>
    </p:spTree>
    <p:extLst>
      <p:ext uri="{BB962C8B-B14F-4D97-AF65-F5344CB8AC3E}">
        <p14:creationId xmlns:p14="http://schemas.microsoft.com/office/powerpoint/2010/main" val="4235608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Samuel de </a:t>
            </a:r>
            <a:r>
              <a:rPr lang="en-US" dirty="0" smtClean="0"/>
              <a:t>Champlain</a:t>
            </a:r>
            <a:endParaRPr lang="en-US" dirty="0"/>
          </a:p>
        </p:txBody>
      </p:sp>
      <p:sp>
        <p:nvSpPr>
          <p:cNvPr id="4" name="Content Placeholder 3"/>
          <p:cNvSpPr>
            <a:spLocks noGrp="1"/>
          </p:cNvSpPr>
          <p:nvPr>
            <p:ph sz="half" idx="2"/>
          </p:nvPr>
        </p:nvSpPr>
        <p:spPr>
          <a:xfrm>
            <a:off x="381000" y="6096000"/>
            <a:ext cx="8534400" cy="304800"/>
          </a:xfrm>
        </p:spPr>
        <p:txBody>
          <a:bodyPr/>
          <a:lstStyle/>
          <a:p>
            <a:pPr marL="0" lvl="0" indent="0" eaLnBrk="1" fontAlgn="auto" hangingPunct="1">
              <a:spcAft>
                <a:spcPts val="0"/>
              </a:spcAft>
              <a:buNone/>
              <a:defRPr/>
            </a:pPr>
            <a:r>
              <a:rPr lang="en-US" sz="1100" b="1" dirty="0">
                <a:solidFill>
                  <a:srgbClr val="FFFFFF"/>
                </a:solidFill>
                <a:latin typeface="Times New Roman" charset="0"/>
              </a:rPr>
              <a:t>Engraving in Samuel de Champlain’s account of </a:t>
            </a:r>
            <a:r>
              <a:rPr lang="en-US" sz="1100" b="1" dirty="0" smtClean="0">
                <a:solidFill>
                  <a:srgbClr val="FFFFFF"/>
                </a:solidFill>
                <a:latin typeface="Times New Roman" charset="0"/>
              </a:rPr>
              <a:t>his </a:t>
            </a:r>
            <a:r>
              <a:rPr lang="en-US" sz="1100" b="1" dirty="0">
                <a:solidFill>
                  <a:srgbClr val="FFFFFF"/>
                </a:solidFill>
                <a:latin typeface="Times New Roman" charset="0"/>
              </a:rPr>
              <a:t>voyages, </a:t>
            </a:r>
            <a:r>
              <a:rPr lang="en-US" sz="1100" b="1" dirty="0" smtClean="0">
                <a:solidFill>
                  <a:srgbClr val="FFFFFF"/>
                </a:solidFill>
                <a:latin typeface="Times New Roman" charset="0"/>
              </a:rPr>
              <a:t>1613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lnSpc>
                <a:spcPct val="75000"/>
              </a:lnSpc>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n engraving of the explorer Samuel de Champlain in the center of a battle between his Indian allies and the hostile Iroquois. "/>
          <p:cNvPicPr>
            <a:picLocks noGrp="1" noChangeAspect="1" noChangeArrowheads="1"/>
          </p:cNvPicPr>
          <p:nvPr>
            <p:ph sz="half" idx="1"/>
          </p:nvPr>
        </p:nvPicPr>
        <p:blipFill>
          <a:blip r:embed="rId3"/>
          <a:srcRect/>
          <a:stretch>
            <a:fillRect/>
          </a:stretch>
        </p:blipFill>
        <p:spPr bwMode="auto">
          <a:xfrm>
            <a:off x="1752600" y="1752600"/>
            <a:ext cx="5486401" cy="3352800"/>
          </a:xfrm>
          <a:prstGeom prst="rect">
            <a:avLst/>
          </a:prstGeom>
          <a:noFill/>
          <a:ln w="9525">
            <a:noFill/>
            <a:miter lim="800000"/>
            <a:headEnd/>
            <a:tailEnd/>
          </a:ln>
        </p:spPr>
      </p:pic>
    </p:spTree>
    <p:extLst>
      <p:ext uri="{BB962C8B-B14F-4D97-AF65-F5344CB8AC3E}">
        <p14:creationId xmlns:p14="http://schemas.microsoft.com/office/powerpoint/2010/main" val="23285595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dirty="0"/>
              <a:t>Dutch </a:t>
            </a:r>
            <a:r>
              <a:rPr lang="en-US" dirty="0" smtClean="0"/>
              <a:t>Imperialism</a:t>
            </a:r>
            <a:endParaRPr lang="en-US" dirty="0"/>
          </a:p>
        </p:txBody>
      </p:sp>
      <p:sp>
        <p:nvSpPr>
          <p:cNvPr id="26627" name="Rectangle 3"/>
          <p:cNvSpPr>
            <a:spLocks noGrp="1" noChangeArrowheads="1"/>
          </p:cNvSpPr>
          <p:nvPr>
            <p:ph type="body" idx="1"/>
          </p:nvPr>
        </p:nvSpPr>
        <p:spPr>
          <a:xfrm>
            <a:off x="457200" y="2057400"/>
            <a:ext cx="8229600" cy="1371600"/>
          </a:xfrm>
        </p:spPr>
        <p:txBody>
          <a:bodyPr/>
          <a:lstStyle/>
          <a:p>
            <a:r>
              <a:rPr lang="en-US" dirty="0"/>
              <a:t>The Dutch Empire</a:t>
            </a:r>
          </a:p>
          <a:p>
            <a:r>
              <a:rPr lang="en-US" dirty="0"/>
              <a:t>Dutch Freedom</a:t>
            </a:r>
          </a:p>
        </p:txBody>
      </p:sp>
    </p:spTree>
    <p:extLst>
      <p:ext uri="{BB962C8B-B14F-4D97-AF65-F5344CB8AC3E}">
        <p14:creationId xmlns:p14="http://schemas.microsoft.com/office/powerpoint/2010/main" val="100428192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1325562"/>
          </a:xfrm>
        </p:spPr>
        <p:txBody>
          <a:bodyPr/>
          <a:lstStyle/>
          <a:p>
            <a:r>
              <a:rPr lang="en-US" dirty="0"/>
              <a:t>Freedom and </a:t>
            </a:r>
            <a:r>
              <a:rPr lang="en-US" dirty="0" smtClean="0"/>
              <a:t>Toleration</a:t>
            </a:r>
            <a:endParaRPr lang="en-US" dirty="0"/>
          </a:p>
        </p:txBody>
      </p:sp>
      <p:sp>
        <p:nvSpPr>
          <p:cNvPr id="27651" name="Rectangle 3"/>
          <p:cNvSpPr>
            <a:spLocks noGrp="1" noChangeArrowheads="1"/>
          </p:cNvSpPr>
          <p:nvPr>
            <p:ph type="body" idx="1"/>
          </p:nvPr>
        </p:nvSpPr>
        <p:spPr>
          <a:xfrm>
            <a:off x="457200" y="2057400"/>
            <a:ext cx="8229600" cy="3962400"/>
          </a:xfrm>
        </p:spPr>
        <p:txBody>
          <a:bodyPr/>
          <a:lstStyle/>
          <a:p>
            <a:r>
              <a:rPr lang="en-US" dirty="0"/>
              <a:t>Freedom in New Netherland</a:t>
            </a:r>
          </a:p>
          <a:p>
            <a:r>
              <a:rPr lang="en-US" dirty="0"/>
              <a:t>The Dutch and Religious Toleration</a:t>
            </a:r>
          </a:p>
          <a:p>
            <a:r>
              <a:rPr lang="en-US" dirty="0"/>
              <a:t>Settling New Netherland</a:t>
            </a:r>
          </a:p>
          <a:p>
            <a:r>
              <a:rPr lang="en-US" dirty="0"/>
              <a:t>New Netherland and the Indians</a:t>
            </a:r>
          </a:p>
          <a:p>
            <a:r>
              <a:rPr lang="en-US" dirty="0"/>
              <a:t>Borderlands and Empire in Early America</a:t>
            </a:r>
          </a:p>
        </p:txBody>
      </p:sp>
    </p:spTree>
    <p:extLst>
      <p:ext uri="{BB962C8B-B14F-4D97-AF65-F5344CB8AC3E}">
        <p14:creationId xmlns:p14="http://schemas.microsoft.com/office/powerpoint/2010/main" val="41681311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a:t>
            </a:r>
            <a:r>
              <a:rPr lang="en-US" dirty="0" smtClean="0"/>
              <a:t>Amsterdam</a:t>
            </a:r>
            <a:endParaRPr lang="en-US" dirty="0"/>
          </a:p>
        </p:txBody>
      </p:sp>
      <p:sp>
        <p:nvSpPr>
          <p:cNvPr id="4" name="Content Placeholder 3"/>
          <p:cNvSpPr>
            <a:spLocks noGrp="1"/>
          </p:cNvSpPr>
          <p:nvPr>
            <p:ph sz="half" idx="2"/>
          </p:nvPr>
        </p:nvSpPr>
        <p:spPr>
          <a:xfrm>
            <a:off x="440987" y="6003925"/>
            <a:ext cx="8458200" cy="609600"/>
          </a:xfrm>
        </p:spPr>
        <p:txBody>
          <a:bodyPr/>
          <a:lstStyle/>
          <a:p>
            <a:pPr marL="0" lvl="0" indent="0" eaLnBrk="1" fontAlgn="auto" hangingPunct="1">
              <a:spcAft>
                <a:spcPts val="0"/>
              </a:spcAft>
              <a:buNone/>
              <a:defRPr/>
            </a:pPr>
            <a:r>
              <a:rPr lang="en-US" sz="1100" b="1" dirty="0">
                <a:solidFill>
                  <a:srgbClr val="FFFFFF"/>
                </a:solidFill>
                <a:latin typeface="Times New Roman" charset="0"/>
              </a:rPr>
              <a:t>New Amsterdam, </a:t>
            </a:r>
            <a:r>
              <a:rPr lang="en-US" sz="1100" b="1" dirty="0" smtClean="0">
                <a:solidFill>
                  <a:srgbClr val="FFFFFF"/>
                </a:solidFill>
                <a:latin typeface="Times New Roman" charset="0"/>
              </a:rPr>
              <a:t>1651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n illustration of New Amsterdam features a row of similarly shaped houses facing a body of water, and windmills in the background."/>
          <p:cNvPicPr>
            <a:picLocks noGrp="1" noChangeAspect="1" noChangeArrowheads="1"/>
          </p:cNvPicPr>
          <p:nvPr>
            <p:ph sz="half" idx="1"/>
          </p:nvPr>
        </p:nvPicPr>
        <p:blipFill>
          <a:blip r:embed="rId3"/>
          <a:srcRect/>
          <a:stretch>
            <a:fillRect/>
          </a:stretch>
        </p:blipFill>
        <p:spPr bwMode="auto">
          <a:xfrm>
            <a:off x="990600" y="2133600"/>
            <a:ext cx="6624465" cy="2378366"/>
          </a:xfrm>
          <a:prstGeom prst="rect">
            <a:avLst/>
          </a:prstGeom>
          <a:noFill/>
          <a:ln w="9525">
            <a:noFill/>
            <a:miter lim="800000"/>
            <a:headEnd/>
            <a:tailEnd/>
          </a:ln>
        </p:spPr>
      </p:pic>
    </p:spTree>
    <p:extLst>
      <p:ext uri="{BB962C8B-B14F-4D97-AF65-F5344CB8AC3E}">
        <p14:creationId xmlns:p14="http://schemas.microsoft.com/office/powerpoint/2010/main" val="391477147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Seal of </a:t>
            </a:r>
            <a:r>
              <a:rPr lang="en-US" dirty="0" smtClean="0"/>
              <a:t>New Netherland</a:t>
            </a:r>
            <a:endParaRPr lang="en-US" dirty="0"/>
          </a:p>
        </p:txBody>
      </p:sp>
      <p:sp>
        <p:nvSpPr>
          <p:cNvPr id="4" name="Content Placeholder 3"/>
          <p:cNvSpPr>
            <a:spLocks noGrp="1"/>
          </p:cNvSpPr>
          <p:nvPr>
            <p:ph sz="half" idx="2"/>
          </p:nvPr>
        </p:nvSpPr>
        <p:spPr>
          <a:xfrm>
            <a:off x="452336" y="5864772"/>
            <a:ext cx="8458200" cy="838200"/>
          </a:xfrm>
        </p:spPr>
        <p:txBody>
          <a:bodyPr/>
          <a:lstStyle/>
          <a:p>
            <a:pPr marL="0" indent="0">
              <a:lnSpc>
                <a:spcPct val="75000"/>
              </a:lnSpc>
              <a:buNone/>
            </a:pPr>
            <a:r>
              <a:rPr lang="en-US" sz="1100" b="1" dirty="0">
                <a:solidFill>
                  <a:srgbClr val="FFFFFF"/>
                </a:solidFill>
                <a:latin typeface="Times New Roman" charset="0"/>
              </a:rPr>
              <a:t>The seal of New Netherland, adopted by the </a:t>
            </a:r>
            <a:r>
              <a:rPr lang="en-US" sz="1100" b="1" dirty="0" smtClean="0">
                <a:solidFill>
                  <a:srgbClr val="FFFFFF"/>
                </a:solidFill>
                <a:latin typeface="Times New Roman" charset="0"/>
              </a:rPr>
              <a:t>Dutch </a:t>
            </a:r>
            <a:r>
              <a:rPr lang="en-US" sz="1100" b="1" dirty="0">
                <a:solidFill>
                  <a:srgbClr val="FFFFFF"/>
                </a:solidFill>
                <a:latin typeface="Times New Roman" charset="0"/>
              </a:rPr>
              <a:t>West India Company in </a:t>
            </a:r>
            <a:r>
              <a:rPr lang="en-US" sz="1100" b="1" dirty="0" smtClean="0">
                <a:solidFill>
                  <a:srgbClr val="FFFFFF"/>
                </a:solidFill>
                <a:latin typeface="Times New Roman" charset="0"/>
              </a:rPr>
              <a:t>1630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a:lnSpc>
                <a:spcPct val="75000"/>
              </a:lnSpc>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n illustration of the seal of New Netherland shows a beaver surrounded by a string of beads. "/>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a:stretch/>
        </p:blipFill>
        <p:spPr bwMode="auto">
          <a:xfrm>
            <a:off x="2890345" y="1906998"/>
            <a:ext cx="3363310" cy="346841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17007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Empire in the </a:t>
            </a:r>
            <a:r>
              <a:rPr lang="en-US" dirty="0" smtClean="0"/>
              <a:t>Western Hemisphere</a:t>
            </a:r>
            <a:r>
              <a:rPr lang="en-US" dirty="0"/>
              <a:t>, 1592</a:t>
            </a:r>
          </a:p>
        </p:txBody>
      </p:sp>
      <p:sp>
        <p:nvSpPr>
          <p:cNvPr id="6" name="Content Placeholder 5"/>
          <p:cNvSpPr>
            <a:spLocks noGrp="1"/>
          </p:cNvSpPr>
          <p:nvPr>
            <p:ph sz="half" idx="2"/>
          </p:nvPr>
        </p:nvSpPr>
        <p:spPr>
          <a:xfrm>
            <a:off x="609600" y="5998897"/>
            <a:ext cx="8305800" cy="533400"/>
          </a:xfrm>
        </p:spPr>
        <p:txBody>
          <a:bodyPr/>
          <a:lstStyle/>
          <a:p>
            <a:pPr marL="0" lvl="0" indent="0" eaLnBrk="1" fontAlgn="auto" hangingPunct="1">
              <a:spcAft>
                <a:spcPts val="0"/>
              </a:spcAft>
              <a:buNone/>
              <a:defRPr/>
            </a:pPr>
            <a:r>
              <a:rPr lang="en-US" altLang="en-US" sz="1100" b="1" dirty="0">
                <a:solidFill>
                  <a:schemeClr val="tx2"/>
                </a:solidFill>
              </a:rPr>
              <a:t>The Western Hemisphere, 1592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map from 1592 of the Western Hemisphere divided between New France and New Spain."/>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09800" y="1752600"/>
            <a:ext cx="4766653" cy="3492235"/>
          </a:xfrm>
          <a:prstGeom prst="rect">
            <a:avLst/>
          </a:prstGeom>
        </p:spPr>
      </p:pic>
    </p:spTree>
    <p:extLst>
      <p:ext uri="{BB962C8B-B14F-4D97-AF65-F5344CB8AC3E}">
        <p14:creationId xmlns:p14="http://schemas.microsoft.com/office/powerpoint/2010/main" val="15832104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152400"/>
            <a:ext cx="8229600" cy="1143000"/>
          </a:xfrm>
        </p:spPr>
        <p:txBody>
          <a:bodyPr/>
          <a:lstStyle/>
          <a:p>
            <a:r>
              <a:rPr lang="en-US" dirty="0">
                <a:cs typeface="Times New Roman" charset="0"/>
              </a:rPr>
              <a:t>Review: </a:t>
            </a:r>
            <a:r>
              <a:rPr lang="en-US" dirty="0" smtClean="0">
                <a:cs typeface="Times New Roman" charset="0"/>
              </a:rPr>
              <a:t>Part One</a:t>
            </a:r>
            <a:endParaRPr lang="en-US" dirty="0">
              <a:cs typeface="Times New Roman" charset="0"/>
            </a:endParaRPr>
          </a:p>
        </p:txBody>
      </p:sp>
      <p:sp>
        <p:nvSpPr>
          <p:cNvPr id="3075" name="Content Placeholder 2"/>
          <p:cNvSpPr>
            <a:spLocks noGrp="1"/>
          </p:cNvSpPr>
          <p:nvPr>
            <p:ph idx="1"/>
          </p:nvPr>
        </p:nvSpPr>
        <p:spPr>
          <a:xfrm>
            <a:off x="457200" y="1905000"/>
            <a:ext cx="8229600" cy="4038600"/>
          </a:xfrm>
        </p:spPr>
        <p:txBody>
          <a:bodyPr anchor="ctr"/>
          <a:lstStyle/>
          <a:p>
            <a:pPr marL="0" indent="0">
              <a:buNone/>
            </a:pPr>
            <a:r>
              <a:rPr lang="en-US" dirty="0">
                <a:latin typeface="Times New Roman" charset="0"/>
                <a:cs typeface="Times New Roman" charset="0"/>
              </a:rPr>
              <a:t>The First Americans</a:t>
            </a:r>
          </a:p>
          <a:p>
            <a:pPr marL="400050" lvl="1" indent="0">
              <a:buSzPct val="100000"/>
              <a:buNone/>
            </a:pPr>
            <a:r>
              <a:rPr lang="en-US" sz="2000" b="1" dirty="0">
                <a:solidFill>
                  <a:srgbClr val="FAD000"/>
                </a:solidFill>
                <a:latin typeface="Times New Roman" charset="0"/>
                <a:cs typeface="Times New Roman" charset="0"/>
              </a:rPr>
              <a:t>Focus Question: What were the major patterns of Native American life in North America before Europeans arrived?</a:t>
            </a:r>
            <a:endParaRPr lang="en-US" sz="2000" b="1" dirty="0">
              <a:latin typeface="Times New Roman" charset="0"/>
              <a:cs typeface="Times New Roman" charset="0"/>
            </a:endParaRPr>
          </a:p>
          <a:p>
            <a:pPr marL="0" indent="0">
              <a:buNone/>
            </a:pPr>
            <a:r>
              <a:rPr lang="en-US" dirty="0">
                <a:latin typeface="Times New Roman" charset="0"/>
                <a:cs typeface="Times New Roman" charset="0"/>
              </a:rPr>
              <a:t>Indian Freedom, European Freedom</a:t>
            </a:r>
          </a:p>
          <a:p>
            <a:pPr marL="400050" lvl="1" indent="0">
              <a:buSzPct val="100000"/>
              <a:buNone/>
            </a:pPr>
            <a:r>
              <a:rPr lang="en-US" sz="2000" b="1" dirty="0">
                <a:solidFill>
                  <a:srgbClr val="FAD000"/>
                </a:solidFill>
                <a:latin typeface="Times New Roman" charset="0"/>
                <a:cs typeface="Times New Roman" charset="0"/>
              </a:rPr>
              <a:t>Focus Question: How did Indian and European ideas of freedom differ on the eve of contact?</a:t>
            </a:r>
            <a:endParaRPr lang="en-US" sz="2000" b="1" dirty="0">
              <a:solidFill>
                <a:srgbClr val="FFFFFF"/>
              </a:solidFill>
              <a:latin typeface="Times New Roman" charset="0"/>
              <a:cs typeface="Times New Roman" charset="0"/>
            </a:endParaRPr>
          </a:p>
          <a:p>
            <a:pPr marL="0" indent="0">
              <a:buNone/>
            </a:pPr>
            <a:r>
              <a:rPr lang="en-US" dirty="0">
                <a:latin typeface="Times New Roman" charset="0"/>
                <a:cs typeface="Times New Roman" charset="0"/>
              </a:rPr>
              <a:t>The Expansion of Europe</a:t>
            </a:r>
          </a:p>
          <a:p>
            <a:pPr marL="400050" lvl="1" indent="0">
              <a:buSzPct val="100000"/>
              <a:buNone/>
            </a:pPr>
            <a:r>
              <a:rPr lang="en-US" sz="2000" b="1" dirty="0">
                <a:solidFill>
                  <a:srgbClr val="FAD000"/>
                </a:solidFill>
                <a:latin typeface="Times New Roman" charset="0"/>
                <a:cs typeface="Times New Roman" charset="0"/>
              </a:rPr>
              <a:t>Focus Question: What impelled European explorers to look west across the Atlantic?</a:t>
            </a:r>
            <a:endParaRPr lang="en-US" sz="2000" b="1" dirty="0">
              <a:solidFill>
                <a:srgbClr val="FFFFFF"/>
              </a:solidFill>
              <a:latin typeface="Times New Roman" charset="0"/>
              <a:cs typeface="Times New Roman" charset="0"/>
            </a:endParaRPr>
          </a:p>
        </p:txBody>
      </p:sp>
    </p:spTree>
    <p:extLst>
      <p:ext uri="{BB962C8B-B14F-4D97-AF65-F5344CB8AC3E}">
        <p14:creationId xmlns:p14="http://schemas.microsoft.com/office/powerpoint/2010/main" val="129238658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Times New Roman" charset="0"/>
              </a:rPr>
              <a:t>Review: </a:t>
            </a:r>
            <a:r>
              <a:rPr lang="en-US" dirty="0" smtClean="0">
                <a:cs typeface="Times New Roman" charset="0"/>
              </a:rPr>
              <a:t>Part Two</a:t>
            </a:r>
            <a:endParaRPr lang="en-US" dirty="0"/>
          </a:p>
        </p:txBody>
      </p:sp>
      <p:sp>
        <p:nvSpPr>
          <p:cNvPr id="3" name="Content Placeholder 2"/>
          <p:cNvSpPr>
            <a:spLocks noGrp="1"/>
          </p:cNvSpPr>
          <p:nvPr>
            <p:ph idx="1"/>
          </p:nvPr>
        </p:nvSpPr>
        <p:spPr>
          <a:xfrm>
            <a:off x="457200" y="1676400"/>
            <a:ext cx="8229600" cy="4343400"/>
          </a:xfrm>
        </p:spPr>
        <p:txBody>
          <a:bodyPr/>
          <a:lstStyle/>
          <a:p>
            <a:pPr marL="0" lvl="0" indent="0">
              <a:buNone/>
            </a:pPr>
            <a:r>
              <a:rPr lang="en-US" dirty="0">
                <a:solidFill>
                  <a:srgbClr val="FFFFFF"/>
                </a:solidFill>
                <a:latin typeface="Times New Roman" charset="0"/>
                <a:cs typeface="Times New Roman" charset="0"/>
              </a:rPr>
              <a:t>Contact</a:t>
            </a:r>
          </a:p>
          <a:p>
            <a:pPr marL="400050" lvl="1" indent="0">
              <a:buSzPct val="100000"/>
              <a:buNone/>
            </a:pPr>
            <a:r>
              <a:rPr lang="en-US" sz="2000" b="1" dirty="0">
                <a:solidFill>
                  <a:srgbClr val="FAD000"/>
                </a:solidFill>
                <a:latin typeface="Times New Roman" charset="0"/>
                <a:cs typeface="Times New Roman" charset="0"/>
              </a:rPr>
              <a:t>Focus Question: What happened when the peoples of the Americas came in contact with Europeans?</a:t>
            </a:r>
            <a:endParaRPr lang="en-US" sz="2000" b="1" dirty="0">
              <a:solidFill>
                <a:srgbClr val="FFFFFF"/>
              </a:solidFill>
              <a:latin typeface="Times New Roman" charset="0"/>
              <a:cs typeface="Times New Roman" charset="0"/>
            </a:endParaRPr>
          </a:p>
          <a:p>
            <a:pPr marL="0" lvl="0" indent="0">
              <a:buNone/>
            </a:pPr>
            <a:r>
              <a:rPr lang="en-US" dirty="0">
                <a:solidFill>
                  <a:srgbClr val="FFFFFF"/>
                </a:solidFill>
                <a:latin typeface="Times New Roman" charset="0"/>
                <a:cs typeface="Times New Roman" charset="0"/>
              </a:rPr>
              <a:t>The Spanish Empire</a:t>
            </a:r>
          </a:p>
          <a:p>
            <a:pPr marL="400050" lvl="1" indent="0">
              <a:buSzPct val="100000"/>
              <a:buNone/>
            </a:pPr>
            <a:r>
              <a:rPr lang="en-US" sz="2000" b="1" dirty="0">
                <a:solidFill>
                  <a:srgbClr val="FAD000"/>
                </a:solidFill>
                <a:latin typeface="Times New Roman" charset="0"/>
                <a:cs typeface="Times New Roman" charset="0"/>
              </a:rPr>
              <a:t>Focus Question: What were the chief features of the Spanish empire in America?</a:t>
            </a:r>
            <a:endParaRPr lang="en-US" sz="2000" b="1" dirty="0">
              <a:solidFill>
                <a:srgbClr val="FFFFFF"/>
              </a:solidFill>
              <a:latin typeface="Times New Roman" charset="0"/>
              <a:cs typeface="Times New Roman" charset="0"/>
            </a:endParaRPr>
          </a:p>
          <a:p>
            <a:pPr marL="0" lvl="0" indent="0">
              <a:buNone/>
            </a:pPr>
            <a:r>
              <a:rPr lang="en-US" dirty="0">
                <a:solidFill>
                  <a:srgbClr val="FFFFFF"/>
                </a:solidFill>
                <a:latin typeface="Times New Roman" charset="0"/>
                <a:cs typeface="Times New Roman" charset="0"/>
              </a:rPr>
              <a:t>The French and Dutch Empires</a:t>
            </a:r>
          </a:p>
          <a:p>
            <a:pPr marL="400050" lvl="1" indent="0">
              <a:buSzPct val="100000"/>
              <a:buNone/>
            </a:pPr>
            <a:r>
              <a:rPr lang="en-US" sz="2000" b="1" dirty="0">
                <a:solidFill>
                  <a:srgbClr val="FAD000"/>
                </a:solidFill>
                <a:latin typeface="Times New Roman" charset="0"/>
                <a:cs typeface="Times New Roman" charset="0"/>
              </a:rPr>
              <a:t>Focus Question: What were the chief features of the French and Dutch empires in North America</a:t>
            </a:r>
            <a:r>
              <a:rPr lang="en-US" sz="2000" b="1" dirty="0" smtClean="0">
                <a:solidFill>
                  <a:srgbClr val="FAD000"/>
                </a:solidFill>
                <a:latin typeface="Times New Roman" charset="0"/>
                <a:cs typeface="Times New Roman" charset="0"/>
              </a:rPr>
              <a:t>?</a:t>
            </a:r>
            <a:endParaRPr lang="en-US" dirty="0"/>
          </a:p>
        </p:txBody>
      </p:sp>
    </p:spTree>
    <p:extLst>
      <p:ext uri="{BB962C8B-B14F-4D97-AF65-F5344CB8AC3E}">
        <p14:creationId xmlns:p14="http://schemas.microsoft.com/office/powerpoint/2010/main" val="8609957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Perpetua Titling MT" pitchFamily="-1" charset="0"/>
                <a:ea typeface="Times New Roman" pitchFamily="-1" charset="0"/>
                <a:cs typeface="Times New Roman" pitchFamily="-1" charset="0"/>
              </a:rPr>
              <a:t>MEDIA LINKS</a:t>
            </a:r>
            <a:br>
              <a:rPr lang="en-US" sz="2800" dirty="0">
                <a:latin typeface="Perpetua Titling MT" pitchFamily="-1" charset="0"/>
                <a:ea typeface="Times New Roman" pitchFamily="-1" charset="0"/>
                <a:cs typeface="Times New Roman" pitchFamily="-1" charset="0"/>
              </a:rPr>
            </a:br>
            <a:r>
              <a:rPr lang="en-US" sz="2800" baseline="-2000" dirty="0">
                <a:latin typeface="Perpetua Titling MT" pitchFamily="-1" charset="0"/>
                <a:ea typeface="Times New Roman" pitchFamily="-1" charset="0"/>
                <a:cs typeface="Times New Roman" pitchFamily="-1" charset="0"/>
              </a:rPr>
              <a:t>—— </a:t>
            </a:r>
            <a:r>
              <a:rPr lang="en-US" sz="2800" dirty="0">
                <a:latin typeface="Perpetua Titling MT" pitchFamily="-1" charset="0"/>
                <a:ea typeface="Times New Roman" pitchFamily="-1" charset="0"/>
                <a:cs typeface="Times New Roman" pitchFamily="-1" charset="0"/>
              </a:rPr>
              <a:t>Chapter 1 </a:t>
            </a:r>
            <a:r>
              <a:rPr lang="en-US" sz="2800" baseline="-2000" dirty="0" smtClean="0">
                <a:latin typeface="Perpetua Titling MT" pitchFamily="-1" charset="0"/>
                <a:ea typeface="Times New Roman" pitchFamily="-1" charset="0"/>
                <a:cs typeface="Times New Roman" pitchFamily="-1" charset="0"/>
              </a:rPr>
              <a:t>——</a:t>
            </a:r>
            <a:endParaRPr lang="en-US" sz="2800" dirty="0"/>
          </a:p>
        </p:txBody>
      </p:sp>
      <p:graphicFrame>
        <p:nvGraphicFramePr>
          <p:cNvPr id="6" name="Content Placeholder 5" descr="Eric Foner on freedom, pt. 1: how English settlers were inspired by freedom; Eric Foner on freedom, pt. 2: differing views of freedom among the American colonies; Eric Foner on freedom, pt. 3: settlers and the Indians; Eric Foner on freedom, pt. 4: settlers and the Indians; Eric Foner on freedom, pt. 5: freedom in the 15th and 16th centuries; Eric Foner on freedom, pt. 6: new ideas of freedom after the English Civil War &#10;&#10; &#10; &#10;&#10;&#10;" title="A table with two columsn and seven rows."/>
          <p:cNvGraphicFramePr>
            <a:graphicFrameLocks noGrp="1"/>
          </p:cNvGraphicFramePr>
          <p:nvPr>
            <p:ph idx="1"/>
            <p:extLst>
              <p:ext uri="{D42A27DB-BD31-4B8C-83A1-F6EECF244321}">
                <p14:modId xmlns:p14="http://schemas.microsoft.com/office/powerpoint/2010/main" val="743383561"/>
              </p:ext>
            </p:extLst>
          </p:nvPr>
        </p:nvGraphicFramePr>
        <p:xfrm>
          <a:off x="381000" y="1432229"/>
          <a:ext cx="8229600" cy="503428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dirty="0" smtClean="0"/>
                        <a:t>Title</a:t>
                      </a:r>
                      <a:endParaRPr lang="en-US" dirty="0"/>
                    </a:p>
                  </a:txBody>
                  <a:tcPr>
                    <a:noFill/>
                  </a:tcPr>
                </a:tc>
                <a:tc>
                  <a:txBody>
                    <a:bodyPr/>
                    <a:lstStyle/>
                    <a:p>
                      <a:pPr algn="ctr"/>
                      <a:r>
                        <a:rPr lang="en-US" dirty="0" smtClean="0"/>
                        <a:t>Media links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2"/>
                        </a:rPr>
                        <a:t>Eric </a:t>
                      </a:r>
                      <a:r>
                        <a:rPr lang="en-US" sz="1800" u="sng" kern="1200" dirty="0" err="1" smtClean="0">
                          <a:solidFill>
                            <a:schemeClr val="dk1"/>
                          </a:solidFill>
                          <a:effectLst/>
                          <a:latin typeface="+mn-lt"/>
                          <a:ea typeface="+mn-ea"/>
                          <a:cs typeface="+mn-cs"/>
                          <a:hlinkClick r:id="rId2"/>
                        </a:rPr>
                        <a:t>Foner</a:t>
                      </a:r>
                      <a:r>
                        <a:rPr lang="en-US" sz="1800" u="sng" kern="1200" dirty="0" smtClean="0">
                          <a:solidFill>
                            <a:schemeClr val="dk1"/>
                          </a:solidFill>
                          <a:effectLst/>
                          <a:latin typeface="+mn-lt"/>
                          <a:ea typeface="+mn-ea"/>
                          <a:cs typeface="+mn-cs"/>
                          <a:hlinkClick r:id="rId2"/>
                        </a:rPr>
                        <a:t> on freedom, pt. 1: how English settlers were inspired by freedom</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2"/>
                        </a:rPr>
                        <a:t>Pt 1: How English Settlers Were Inspired by Freedom</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3"/>
                        </a:rPr>
                        <a:t>Eric </a:t>
                      </a:r>
                      <a:r>
                        <a:rPr lang="en-US" sz="1800" u="sng" kern="1200" dirty="0" err="1" smtClean="0">
                          <a:solidFill>
                            <a:schemeClr val="dk1"/>
                          </a:solidFill>
                          <a:effectLst/>
                          <a:latin typeface="+mn-lt"/>
                          <a:ea typeface="+mn-ea"/>
                          <a:cs typeface="+mn-cs"/>
                          <a:hlinkClick r:id="rId3"/>
                        </a:rPr>
                        <a:t>Foner</a:t>
                      </a:r>
                      <a:r>
                        <a:rPr lang="en-US" sz="1800" u="sng" kern="1200" dirty="0" smtClean="0">
                          <a:solidFill>
                            <a:schemeClr val="dk1"/>
                          </a:solidFill>
                          <a:effectLst/>
                          <a:latin typeface="+mn-lt"/>
                          <a:ea typeface="+mn-ea"/>
                          <a:cs typeface="+mn-cs"/>
                          <a:hlinkClick r:id="rId3"/>
                        </a:rPr>
                        <a:t> on freedom, pt. 2: differing views of freedom among the American colonies</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3"/>
                        </a:rPr>
                        <a:t>Pt 2: Differing Views of Freedom Among the American Colonies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4"/>
                        </a:rPr>
                        <a:t>Eric </a:t>
                      </a:r>
                      <a:r>
                        <a:rPr lang="en-US" sz="1800" u="sng" kern="1200" dirty="0" err="1" smtClean="0">
                          <a:solidFill>
                            <a:schemeClr val="dk1"/>
                          </a:solidFill>
                          <a:effectLst/>
                          <a:latin typeface="+mn-lt"/>
                          <a:ea typeface="+mn-ea"/>
                          <a:cs typeface="+mn-cs"/>
                          <a:hlinkClick r:id="rId4"/>
                        </a:rPr>
                        <a:t>Foner</a:t>
                      </a:r>
                      <a:r>
                        <a:rPr lang="en-US" sz="1800" u="sng" kern="1200" dirty="0" smtClean="0">
                          <a:solidFill>
                            <a:schemeClr val="dk1"/>
                          </a:solidFill>
                          <a:effectLst/>
                          <a:latin typeface="+mn-lt"/>
                          <a:ea typeface="+mn-ea"/>
                          <a:cs typeface="+mn-cs"/>
                          <a:hlinkClick r:id="rId4"/>
                        </a:rPr>
                        <a:t> on freedom, pt. 3: settlers and the Indians </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4"/>
                        </a:rPr>
                        <a:t>Pt 3: Settlers and the Indians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5"/>
                        </a:rPr>
                        <a:t>Eric </a:t>
                      </a:r>
                      <a:r>
                        <a:rPr lang="en-US" sz="1800" u="sng" kern="1200" dirty="0" err="1" smtClean="0">
                          <a:solidFill>
                            <a:schemeClr val="dk1"/>
                          </a:solidFill>
                          <a:effectLst/>
                          <a:latin typeface="+mn-lt"/>
                          <a:ea typeface="+mn-ea"/>
                          <a:cs typeface="+mn-cs"/>
                          <a:hlinkClick r:id="rId5"/>
                        </a:rPr>
                        <a:t>Foner</a:t>
                      </a:r>
                      <a:r>
                        <a:rPr lang="en-US" sz="1800" u="sng" kern="1200" dirty="0" smtClean="0">
                          <a:solidFill>
                            <a:schemeClr val="dk1"/>
                          </a:solidFill>
                          <a:effectLst/>
                          <a:latin typeface="+mn-lt"/>
                          <a:ea typeface="+mn-ea"/>
                          <a:cs typeface="+mn-cs"/>
                          <a:hlinkClick r:id="rId5"/>
                        </a:rPr>
                        <a:t> on freedom, pt. 4: settlers and the Indians </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5"/>
                        </a:rPr>
                        <a:t>Pt 4: Settlers and the Indians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6"/>
                        </a:rPr>
                        <a:t>Eric </a:t>
                      </a:r>
                      <a:r>
                        <a:rPr lang="en-US" sz="1800" u="sng" kern="1200" dirty="0" err="1" smtClean="0">
                          <a:solidFill>
                            <a:schemeClr val="dk1"/>
                          </a:solidFill>
                          <a:effectLst/>
                          <a:latin typeface="+mn-lt"/>
                          <a:ea typeface="+mn-ea"/>
                          <a:cs typeface="+mn-cs"/>
                          <a:hlinkClick r:id="rId6"/>
                        </a:rPr>
                        <a:t>Foner</a:t>
                      </a:r>
                      <a:r>
                        <a:rPr lang="en-US" sz="1800" u="sng" kern="1200" dirty="0" smtClean="0">
                          <a:solidFill>
                            <a:schemeClr val="dk1"/>
                          </a:solidFill>
                          <a:effectLst/>
                          <a:latin typeface="+mn-lt"/>
                          <a:ea typeface="+mn-ea"/>
                          <a:cs typeface="+mn-cs"/>
                          <a:hlinkClick r:id="rId6"/>
                        </a:rPr>
                        <a:t> on freedom, pt. 5: freedom in the 15th and 16th centuries</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6"/>
                        </a:rPr>
                        <a:t>Pt 5: Freedom in the 15th and 16th centuries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7"/>
                        </a:rPr>
                        <a:t>Eric </a:t>
                      </a:r>
                      <a:r>
                        <a:rPr lang="en-US" sz="1800" u="sng" kern="1200" dirty="0" err="1" smtClean="0">
                          <a:solidFill>
                            <a:schemeClr val="dk1"/>
                          </a:solidFill>
                          <a:effectLst/>
                          <a:latin typeface="+mn-lt"/>
                          <a:ea typeface="+mn-ea"/>
                          <a:cs typeface="+mn-cs"/>
                          <a:hlinkClick r:id="rId7"/>
                        </a:rPr>
                        <a:t>Foner</a:t>
                      </a:r>
                      <a:r>
                        <a:rPr lang="en-US" sz="1800" u="sng" kern="1200" dirty="0" smtClean="0">
                          <a:solidFill>
                            <a:schemeClr val="dk1"/>
                          </a:solidFill>
                          <a:effectLst/>
                          <a:latin typeface="+mn-lt"/>
                          <a:ea typeface="+mn-ea"/>
                          <a:cs typeface="+mn-cs"/>
                          <a:hlinkClick r:id="rId7"/>
                        </a:rPr>
                        <a:t> on freedom, pt. 6: new ideas of freedom after the English Civil War </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7"/>
                        </a:rPr>
                        <a:t>Pt 6: New Ideas of Freedom after the English Civil War</a:t>
                      </a:r>
                      <a:endParaRPr lang="en-US" dirty="0"/>
                    </a:p>
                  </a:txBody>
                  <a:tcPr>
                    <a:noFill/>
                  </a:tcPr>
                </a:tc>
              </a:tr>
            </a:tbl>
          </a:graphicData>
        </a:graphic>
      </p:graphicFrame>
    </p:spTree>
    <p:extLst>
      <p:ext uri="{BB962C8B-B14F-4D97-AF65-F5344CB8AC3E}">
        <p14:creationId xmlns:p14="http://schemas.microsoft.com/office/powerpoint/2010/main" val="244666452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0"/>
            <a:ext cx="8229600" cy="2514600"/>
          </a:xfrm>
        </p:spPr>
        <p:txBody>
          <a:bodyPr/>
          <a:lstStyle/>
          <a:p>
            <a:r>
              <a:rPr lang="en-US" sz="4000" dirty="0">
                <a:cs typeface="Times New Roman" charset="0"/>
              </a:rPr>
              <a:t>Next Lecture PREVIEW:</a:t>
            </a:r>
            <a:br>
              <a:rPr lang="en-US" sz="4000" dirty="0">
                <a:cs typeface="Times New Roman" charset="0"/>
              </a:rPr>
            </a:br>
            <a:r>
              <a:rPr lang="en-US" sz="4000" baseline="-2000" dirty="0">
                <a:cs typeface="Times New Roman" charset="0"/>
              </a:rPr>
              <a:t>—— </a:t>
            </a:r>
            <a:r>
              <a:rPr lang="en-US" sz="4000" dirty="0">
                <a:cs typeface="Times New Roman" charset="0"/>
              </a:rPr>
              <a:t>Chapter 2 </a:t>
            </a:r>
            <a:r>
              <a:rPr lang="en-US" sz="4000" baseline="-2000" dirty="0">
                <a:cs typeface="Times New Roman" charset="0"/>
              </a:rPr>
              <a:t>——</a:t>
            </a:r>
            <a:r>
              <a:rPr lang="en-US" sz="4000" dirty="0">
                <a:cs typeface="Times New Roman" charset="0"/>
              </a:rPr>
              <a:t/>
            </a:r>
            <a:br>
              <a:rPr lang="en-US" sz="4000" dirty="0">
                <a:cs typeface="Times New Roman" charset="0"/>
              </a:rPr>
            </a:br>
            <a:r>
              <a:rPr lang="en-US" sz="4000" dirty="0">
                <a:cs typeface="Times New Roman" charset="0"/>
              </a:rPr>
              <a:t>Beginnings of English America, 1607–1660</a:t>
            </a:r>
          </a:p>
        </p:txBody>
      </p:sp>
      <p:sp>
        <p:nvSpPr>
          <p:cNvPr id="3075" name="Content Placeholder 2"/>
          <p:cNvSpPr>
            <a:spLocks noGrp="1"/>
          </p:cNvSpPr>
          <p:nvPr>
            <p:ph idx="1"/>
          </p:nvPr>
        </p:nvSpPr>
        <p:spPr>
          <a:xfrm>
            <a:off x="457200" y="2667000"/>
            <a:ext cx="8229600" cy="4191000"/>
          </a:xfrm>
        </p:spPr>
        <p:txBody>
          <a:bodyPr anchor="ctr"/>
          <a:lstStyle/>
          <a:p>
            <a:pPr marL="0" indent="0">
              <a:buFont typeface="Arial" pitchFamily="34" charset="0"/>
              <a:buChar char="•"/>
            </a:pPr>
            <a:r>
              <a:rPr lang="en-US" dirty="0">
                <a:latin typeface="Times New Roman" charset="0"/>
                <a:cs typeface="Times New Roman" charset="0"/>
              </a:rPr>
              <a:t> England and the New World</a:t>
            </a:r>
          </a:p>
          <a:p>
            <a:pPr marL="0" indent="0">
              <a:buFont typeface="Arial" pitchFamily="34" charset="0"/>
              <a:buChar char="•"/>
            </a:pPr>
            <a:r>
              <a:rPr lang="en-US" dirty="0">
                <a:latin typeface="Times New Roman" charset="0"/>
                <a:cs typeface="Times New Roman" charset="0"/>
              </a:rPr>
              <a:t> The Coming of the English</a:t>
            </a:r>
          </a:p>
          <a:p>
            <a:pPr marL="0" indent="0">
              <a:buFont typeface="Arial" pitchFamily="34" charset="0"/>
              <a:buChar char="•"/>
            </a:pPr>
            <a:r>
              <a:rPr lang="en-US" dirty="0">
                <a:latin typeface="Times New Roman" charset="0"/>
                <a:cs typeface="Times New Roman" charset="0"/>
              </a:rPr>
              <a:t> Settling the Chesapeake</a:t>
            </a:r>
          </a:p>
          <a:p>
            <a:pPr marL="0" indent="0">
              <a:buFont typeface="Arial" pitchFamily="34" charset="0"/>
              <a:buChar char="•"/>
            </a:pPr>
            <a:r>
              <a:rPr lang="en-US" dirty="0">
                <a:latin typeface="Times New Roman" charset="0"/>
                <a:cs typeface="Times New Roman" charset="0"/>
              </a:rPr>
              <a:t> The New England Way</a:t>
            </a:r>
          </a:p>
          <a:p>
            <a:pPr marL="0" indent="0">
              <a:buFont typeface="Arial" pitchFamily="34" charset="0"/>
              <a:buChar char="•"/>
            </a:pPr>
            <a:r>
              <a:rPr lang="en-US" dirty="0">
                <a:latin typeface="Times New Roman" charset="0"/>
                <a:cs typeface="Times New Roman" charset="0"/>
              </a:rPr>
              <a:t> New Englanders Divided</a:t>
            </a:r>
          </a:p>
          <a:p>
            <a:pPr marL="0" indent="0">
              <a:buFont typeface="Arial" pitchFamily="34" charset="0"/>
              <a:buChar char="•"/>
            </a:pPr>
            <a:r>
              <a:rPr lang="en-US" dirty="0">
                <a:latin typeface="Times New Roman" charset="0"/>
                <a:cs typeface="Times New Roman" charset="0"/>
              </a:rPr>
              <a:t> Religion, Politics, and Freedom</a:t>
            </a:r>
          </a:p>
        </p:txBody>
      </p:sp>
    </p:spTree>
    <p:extLst>
      <p:ext uri="{BB962C8B-B14F-4D97-AF65-F5344CB8AC3E}">
        <p14:creationId xmlns:p14="http://schemas.microsoft.com/office/powerpoint/2010/main" val="260719329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838200" y="2265430"/>
            <a:ext cx="7772400" cy="1362075"/>
          </a:xfrm>
        </p:spPr>
        <p:txBody>
          <a:bodyPr anchor="t" anchorCtr="0"/>
          <a:lstStyle/>
          <a:p>
            <a:pPr lvl="0" eaLnBrk="1" hangingPunct="1">
              <a:spcBef>
                <a:spcPts val="1800"/>
              </a:spcBef>
              <a:spcAft>
                <a:spcPts val="1800"/>
              </a:spcAft>
            </a:pPr>
            <a:r>
              <a:rPr lang="en-US" sz="2800" dirty="0">
                <a:latin typeface="Times New Roman" charset="0"/>
              </a:rPr>
              <a:t>This concludes the Norton Lecture Slide Set for Chapter 1</a:t>
            </a:r>
            <a:r>
              <a:rPr lang="en-US" sz="2000" dirty="0">
                <a:latin typeface="Times New Roman" charset="0"/>
              </a:rPr>
              <a:t/>
            </a:r>
            <a:br>
              <a:rPr lang="en-US" sz="2000" dirty="0">
                <a:latin typeface="Times New Roman" charset="0"/>
              </a:rPr>
            </a:br>
            <a:r>
              <a:rPr lang="en-US" dirty="0">
                <a:latin typeface="Times New Roman" pitchFamily="18" charset="0"/>
              </a:rPr>
              <a:t>Give Me Liberty! </a:t>
            </a:r>
            <a:r>
              <a:rPr lang="en-US" sz="3600" dirty="0">
                <a:latin typeface="Times New Roman" pitchFamily="18" charset="0"/>
              </a:rPr>
              <a:t/>
            </a:r>
            <a:br>
              <a:rPr lang="en-US" sz="3600" dirty="0">
                <a:latin typeface="Times New Roman" pitchFamily="18" charset="0"/>
              </a:rPr>
            </a:br>
            <a:r>
              <a:rPr lang="en-US" sz="1800" dirty="0">
                <a:latin typeface="Times New Roman" pitchFamily="18" charset="0"/>
              </a:rPr>
              <a:t>AN AMERICAN HISTORY</a:t>
            </a:r>
            <a:br>
              <a:rPr lang="en-US" sz="1800" dirty="0">
                <a:latin typeface="Times New Roman" pitchFamily="18" charset="0"/>
              </a:rPr>
            </a:br>
            <a:r>
              <a:rPr lang="en-US" sz="1800" dirty="0">
                <a:latin typeface="Times New Roman" pitchFamily="18" charset="0"/>
              </a:rPr>
              <a:t>FIFTH </a:t>
            </a:r>
            <a:r>
              <a:rPr lang="en-US" sz="1800" dirty="0" smtClean="0">
                <a:latin typeface="Times New Roman" pitchFamily="18" charset="0"/>
              </a:rPr>
              <a:t>EDITION</a:t>
            </a:r>
            <a:r>
              <a:rPr lang="en-US" sz="1800" dirty="0">
                <a:latin typeface="Times New Roman" pitchFamily="18" charset="0"/>
              </a:rPr>
              <a:t/>
            </a:r>
            <a:br>
              <a:rPr lang="en-US" sz="1800" dirty="0">
                <a:latin typeface="Times New Roman" pitchFamily="18" charset="0"/>
              </a:rPr>
            </a:br>
            <a:r>
              <a:rPr lang="en-US" sz="2000" kern="1200" dirty="0" smtClean="0">
                <a:solidFill>
                  <a:srgbClr val="FFFFFF"/>
                </a:solidFill>
                <a:latin typeface="Times New Roman" charset="0"/>
                <a:cs typeface="+mn-cs"/>
              </a:rPr>
              <a:t>by</a:t>
            </a:r>
            <a:r>
              <a:rPr lang="en-US" sz="2000" kern="1200" dirty="0">
                <a:solidFill>
                  <a:srgbClr val="FFFFFF"/>
                </a:solidFill>
                <a:latin typeface="Times New Roman" charset="0"/>
                <a:cs typeface="+mn-cs"/>
              </a:rPr>
              <a:t/>
            </a:r>
            <a:br>
              <a:rPr lang="en-US" sz="2000" kern="1200" dirty="0">
                <a:solidFill>
                  <a:srgbClr val="FFFFFF"/>
                </a:solidFill>
                <a:latin typeface="Times New Roman" charset="0"/>
                <a:cs typeface="+mn-cs"/>
              </a:rPr>
            </a:br>
            <a:r>
              <a:rPr lang="en-US" sz="2000" kern="1200" dirty="0">
                <a:solidFill>
                  <a:srgbClr val="FFFFFF"/>
                </a:solidFill>
                <a:latin typeface="Times New Roman" charset="0"/>
                <a:cs typeface="+mn-cs"/>
              </a:rPr>
              <a:t>Eric </a:t>
            </a:r>
            <a:r>
              <a:rPr lang="en-US" sz="2000" kern="1200" dirty="0" err="1" smtClean="0">
                <a:solidFill>
                  <a:srgbClr val="FFFFFF"/>
                </a:solidFill>
                <a:latin typeface="Times New Roman" charset="0"/>
                <a:cs typeface="+mn-cs"/>
              </a:rPr>
              <a:t>Foner</a:t>
            </a:r>
            <a:endParaRPr lang="en-US" sz="1900" dirty="0">
              <a:solidFill>
                <a:schemeClr val="tx2"/>
              </a:solidFill>
              <a:latin typeface="Times New Roman" charset="0"/>
              <a:cs typeface="Times New Roman" charset="0"/>
            </a:endParaRPr>
          </a:p>
        </p:txBody>
      </p:sp>
      <p:sp>
        <p:nvSpPr>
          <p:cNvPr id="2" name="Text Placeholder 1"/>
          <p:cNvSpPr>
            <a:spLocks noGrp="1"/>
          </p:cNvSpPr>
          <p:nvPr>
            <p:ph type="body" idx="1"/>
          </p:nvPr>
        </p:nvSpPr>
        <p:spPr>
          <a:xfrm>
            <a:off x="838200" y="762000"/>
            <a:ext cx="7772400" cy="1500187"/>
          </a:xfrm>
        </p:spPr>
        <p:txBody>
          <a:bodyPr/>
          <a:lstStyle/>
          <a:p>
            <a:pPr algn="ctr">
              <a:defRPr/>
            </a:pPr>
            <a:r>
              <a:rPr lang="en-US" sz="2800" b="1" dirty="0">
                <a:solidFill>
                  <a:srgbClr val="FFFFFF"/>
                </a:solidFill>
                <a:latin typeface="Times New Roman" charset="0"/>
                <a:cs typeface="Times New Roman" charset="0"/>
              </a:rPr>
              <a:t>Norton Lecture Slides </a:t>
            </a:r>
          </a:p>
          <a:p>
            <a:pPr algn="ctr">
              <a:defRPr/>
            </a:pPr>
            <a:r>
              <a:rPr lang="en-US" b="1" dirty="0">
                <a:solidFill>
                  <a:srgbClr val="FFFFFF"/>
                </a:solidFill>
                <a:latin typeface="Times New Roman" charset="0"/>
                <a:cs typeface="Times New Roman" charset="0"/>
              </a:rPr>
              <a:t>Independent and Employee-Owned</a:t>
            </a:r>
            <a:endParaRPr lang="en-US" sz="3200" b="1" dirty="0">
              <a:solidFill>
                <a:srgbClr val="FFFFFF"/>
              </a:solidFill>
              <a:latin typeface="Times New Roman" charset="0"/>
            </a:endParaRPr>
          </a:p>
          <a:p>
            <a:endParaRPr lang="en-US" dirty="0"/>
          </a:p>
        </p:txBody>
      </p:sp>
    </p:spTree>
    <p:extLst>
      <p:ext uri="{BB962C8B-B14F-4D97-AF65-F5344CB8AC3E}">
        <p14:creationId xmlns:p14="http://schemas.microsoft.com/office/powerpoint/2010/main" val="326464742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1166&quot;&gt;&lt;property id=&quot;20148&quot; value=&quot;5&quot;/&gt;&lt;property id=&quot;20300&quot; value=&quot;Slide 6&quot;/&gt;&lt;property id=&quot;20307&quot; value=&quot;313&quot;/&gt;&lt;/object&gt;&lt;object type=&quot;3&quot; unique_id=&quot;11167&quot;&gt;&lt;property id=&quot;20148&quot; value=&quot;5&quot;/&gt;&lt;property id=&quot;20300&quot; value=&quot;Slide 10 - &amp;quot;The First Americans&amp;quot;&quot;/&gt;&lt;property id=&quot;20307&quot; value=&quot;257&quot;/&gt;&lt;/object&gt;&lt;object type=&quot;3&quot; unique_id=&quot;11169&quot;&gt;&lt;property id=&quot;20148&quot; value=&quot;5&quot;/&gt;&lt;property id=&quot;20300&quot; value=&quot;Slide 11 - &amp;quot;The First Americans&amp;quot;&quot;/&gt;&lt;property id=&quot;20307&quot; value=&quot;259&quot;/&gt;&lt;/object&gt;&lt;object type=&quot;3&quot; unique_id=&quot;11171&quot;&gt;&lt;property id=&quot;20148&quot; value=&quot;5&quot;/&gt;&lt;property id=&quot;20300&quot; value=&quot;Slide 15 - &amp;quot;The First Americans&amp;quot;&quot;/&gt;&lt;property id=&quot;20307&quot; value=&quot;261&quot;/&gt;&lt;/object&gt;&lt;object type=&quot;3&quot; unique_id=&quot;11172&quot;&gt;&lt;property id=&quot;20148&quot; value=&quot;5&quot;/&gt;&lt;property id=&quot;20300&quot; value=&quot;Slide 19 - &amp;quot;The First Americans&amp;quot;&quot;/&gt;&lt;property id=&quot;20307&quot; value=&quot;262&quot;/&gt;&lt;/object&gt;&lt;object type=&quot;3&quot; unique_id=&quot;11173&quot;&gt;&lt;property id=&quot;20148&quot; value=&quot;5&quot;/&gt;&lt;property id=&quot;20300&quot; value=&quot;Slide 23 - &amp;quot;Indian Freedom, European Freedom&amp;quot;&quot;/&gt;&lt;property id=&quot;20307&quot; value=&quot;263&quot;/&gt;&lt;/object&gt;&lt;object type=&quot;3&quot; unique_id=&quot;11174&quot;&gt;&lt;property id=&quot;20148&quot; value=&quot;5&quot;/&gt;&lt;property id=&quot;20300&quot; value=&quot;Slide 24 - &amp;quot;Indian Freedom, European Freedom&amp;quot;&quot;/&gt;&lt;property id=&quot;20307&quot; value=&quot;264&quot;/&gt;&lt;/object&gt;&lt;object type=&quot;3&quot; unique_id=&quot;11175&quot;&gt;&lt;property id=&quot;20148&quot; value=&quot;5&quot;/&gt;&lt;property id=&quot;20300&quot; value=&quot;Slide 26 - &amp;quot;The Expansion of Europe&amp;quot;&quot;/&gt;&lt;property id=&quot;20307&quot; value=&quot;265&quot;/&gt;&lt;/object&gt;&lt;object type=&quot;3&quot; unique_id=&quot;11176&quot;&gt;&lt;property id=&quot;20148&quot; value=&quot;5&quot;/&gt;&lt;property id=&quot;20300&quot; value=&quot;Slide 27&quot;/&gt;&lt;property id=&quot;20307&quot; value=&quot;266&quot;/&gt;&lt;/object&gt;&lt;object type=&quot;3&quot; unique_id=&quot;11177&quot;&gt;&lt;property id=&quot;20148&quot; value=&quot;5&quot;/&gt;&lt;property id=&quot;20300&quot; value=&quot;Slide 30 - &amp;quot;Contact&amp;quot;&quot;/&gt;&lt;property id=&quot;20307&quot; value=&quot;267&quot;/&gt;&lt;/object&gt;&lt;object type=&quot;3&quot; unique_id=&quot;11178&quot;&gt;&lt;property id=&quot;20148&quot; value=&quot;5&quot;/&gt;&lt;property id=&quot;20300&quot; value=&quot;Slide 31&quot;/&gt;&lt;property id=&quot;20307&quot; value=&quot;268&quot;/&gt;&lt;/object&gt;&lt;object type=&quot;3&quot; unique_id=&quot;11179&quot;&gt;&lt;property id=&quot;20148&quot; value=&quot;5&quot;/&gt;&lt;property id=&quot;20300&quot; value=&quot;Slide 34 - &amp;quot;The Spanish Empire&amp;quot;&quot;/&gt;&lt;property id=&quot;20307&quot; value=&quot;269&quot;/&gt;&lt;/object&gt;&lt;object type=&quot;3&quot; unique_id=&quot;11180&quot;&gt;&lt;property id=&quot;20148&quot; value=&quot;5&quot;/&gt;&lt;property id=&quot;20300&quot; value=&quot;Slide 36 - &amp;quot;The Spanish Empire&amp;quot;&quot;/&gt;&lt;property id=&quot;20307&quot; value=&quot;270&quot;/&gt;&lt;/object&gt;&lt;object type=&quot;3&quot; unique_id=&quot;11181&quot;&gt;&lt;property id=&quot;20148&quot; value=&quot;5&quot;/&gt;&lt;property id=&quot;20300&quot; value=&quot;Slide 39 - &amp;quot;The Spanish Empire&amp;quot;&quot;/&gt;&lt;property id=&quot;20307&quot; value=&quot;271&quot;/&gt;&lt;/object&gt;&lt;object type=&quot;3&quot; unique_id=&quot;11182&quot;&gt;&lt;property id=&quot;20148&quot; value=&quot;5&quot;/&gt;&lt;property id=&quot;20300&quot; value=&quot;Slide 41 - &amp;quot;The Spanish Empire&amp;quot;&quot;/&gt;&lt;property id=&quot;20307&quot; value=&quot;272&quot;/&gt;&lt;/object&gt;&lt;object type=&quot;3&quot; unique_id=&quot;11184&quot;&gt;&lt;property id=&quot;20148&quot; value=&quot;5&quot;/&gt;&lt;property id=&quot;20300&quot; value=&quot;Slide 43 - &amp;quot;The Spanish Empire&amp;quot;&quot;/&gt;&lt;property id=&quot;20307&quot; value=&quot;274&quot;/&gt;&lt;/object&gt;&lt;object type=&quot;3&quot; unique_id=&quot;11187&quot;&gt;&lt;property id=&quot;20148&quot; value=&quot;5&quot;/&gt;&lt;property id=&quot;20300&quot; value=&quot;Slide 47 - &amp;quot;The French and Dutch Empires&amp;quot;&quot;/&gt;&lt;property id=&quot;20307&quot; value=&quot;277&quot;/&gt;&lt;/object&gt;&lt;object type=&quot;3&quot; unique_id=&quot;11188&quot;&gt;&lt;property id=&quot;20148&quot; value=&quot;5&quot;/&gt;&lt;property id=&quot;20300&quot; value=&quot;Slide 48&quot;/&gt;&lt;property id=&quot;20307&quot; value=&quot;278&quot;/&gt;&lt;/object&gt;&lt;object type=&quot;3&quot; unique_id=&quot;11189&quot;&gt;&lt;property id=&quot;20148&quot; value=&quot;5&quot;/&gt;&lt;property id=&quot;20300&quot; value=&quot;Slide 50 - &amp;quot;The French and Dutch Empires&amp;quot;&quot;/&gt;&lt;property id=&quot;20307&quot; value=&quot;279&quot;/&gt;&lt;/object&gt;&lt;object type=&quot;3&quot; unique_id=&quot;11190&quot;&gt;&lt;property id=&quot;20148&quot; value=&quot;5&quot;/&gt;&lt;property id=&quot;20300&quot; value=&quot;Slide 52 - &amp;quot;The French and Dutch Empires&amp;quot;&quot;/&gt;&lt;property id=&quot;20307&quot; value=&quot;280&quot;/&gt;&lt;/object&gt;&lt;object type=&quot;3&quot; unique_id=&quot;11223&quot;&gt;&lt;property id=&quot;20148&quot; value=&quot;5&quot;/&gt;&lt;property id=&quot;20300&quot; value=&quot;Slide 9&quot;/&gt;&lt;property id=&quot;20307&quot; value=&quot;349&quot;/&gt;&lt;/object&gt;&lt;object type=&quot;3&quot; unique_id=&quot;11225&quot;&gt;&lt;property id=&quot;20148&quot; value=&quot;5&quot;/&gt;&lt;property id=&quot;20300&quot; value=&quot;Slide 12&quot;/&gt;&lt;property id=&quot;20307&quot; value=&quot;351&quot;/&gt;&lt;/object&gt;&lt;object type=&quot;3&quot; unique_id=&quot;11227&quot;&gt;&lt;property id=&quot;20148&quot; value=&quot;5&quot;/&gt;&lt;property id=&quot;20300&quot; value=&quot;Slide 13&quot;/&gt;&lt;property id=&quot;20307&quot; value=&quot;316&quot;/&gt;&lt;/object&gt;&lt;object type=&quot;3&quot; unique_id=&quot;11228&quot;&gt;&lt;property id=&quot;20148&quot; value=&quot;5&quot;/&gt;&lt;property id=&quot;20300&quot; value=&quot;Slide 14&quot;/&gt;&lt;property id=&quot;20307&quot; value=&quot;317&quot;/&gt;&lt;/object&gt;&lt;object type=&quot;3&quot; unique_id=&quot;11231&quot;&gt;&lt;property id=&quot;20148&quot; value=&quot;5&quot;/&gt;&lt;property id=&quot;20300&quot; value=&quot;Slide 18&quot;/&gt;&lt;property id=&quot;20307&quot; value=&quot;320&quot;/&gt;&lt;/object&gt;&lt;object type=&quot;3&quot; unique_id=&quot;11233&quot;&gt;&lt;property id=&quot;20148&quot; value=&quot;5&quot;/&gt;&lt;property id=&quot;20300&quot; value=&quot;Slide 21&quot;/&gt;&lt;property id=&quot;20307&quot; value=&quot;322&quot;/&gt;&lt;/object&gt;&lt;object type=&quot;3&quot; unique_id=&quot;11234&quot;&gt;&lt;property id=&quot;20148&quot; value=&quot;5&quot;/&gt;&lt;property id=&quot;20300&quot; value=&quot;Slide 20&quot;/&gt;&lt;property id=&quot;20307&quot; value=&quot;323&quot;/&gt;&lt;/object&gt;&lt;object type=&quot;3&quot; unique_id=&quot;11239&quot;&gt;&lt;property id=&quot;20148&quot; value=&quot;5&quot;/&gt;&lt;property id=&quot;20300&quot; value=&quot;Slide 32&quot;/&gt;&lt;property id=&quot;20307&quot; value=&quot;328&quot;/&gt;&lt;/object&gt;&lt;object type=&quot;3&quot; unique_id=&quot;11241&quot;&gt;&lt;property id=&quot;20148&quot; value=&quot;5&quot;/&gt;&lt;property id=&quot;20300&quot; value=&quot;Slide 35&quot;/&gt;&lt;property id=&quot;20307&quot; value=&quot;332&quot;/&gt;&lt;/object&gt;&lt;object type=&quot;3&quot; unique_id=&quot;11244&quot;&gt;&lt;property id=&quot;20148&quot; value=&quot;5&quot;/&gt;&lt;property id=&quot;20300&quot; value=&quot;Slide 37&quot;/&gt;&lt;property id=&quot;20307&quot; value=&quot;333&quot;/&gt;&lt;/object&gt;&lt;object type=&quot;3&quot; unique_id=&quot;11245&quot;&gt;&lt;property id=&quot;20148&quot; value=&quot;5&quot;/&gt;&lt;property id=&quot;20300&quot; value=&quot;Slide 38&quot;/&gt;&lt;property id=&quot;20307&quot; value=&quot;334&quot;/&gt;&lt;/object&gt;&lt;object type=&quot;3&quot; unique_id=&quot;11250&quot;&gt;&lt;property id=&quot;20148&quot; value=&quot;5&quot;/&gt;&lt;property id=&quot;20300&quot; value=&quot;Slide 45&quot;/&gt;&lt;property id=&quot;20307&quot; value=&quot;341&quot;/&gt;&lt;/object&gt;&lt;object type=&quot;3&quot; unique_id=&quot;11252&quot;&gt;&lt;property id=&quot;20148&quot; value=&quot;5&quot;/&gt;&lt;property id=&quot;20300&quot; value=&quot;Slide 49&quot;/&gt;&lt;property id=&quot;20307&quot; value=&quot;343&quot;/&gt;&lt;/object&gt;&lt;object type=&quot;3&quot; unique_id=&quot;11253&quot;&gt;&lt;property id=&quot;20148&quot; value=&quot;5&quot;/&gt;&lt;property id=&quot;20300&quot; value=&quot;Slide 51&quot;/&gt;&lt;property id=&quot;20307&quot; value=&quot;344&quot;/&gt;&lt;/object&gt;&lt;object type=&quot;3&quot; unique_id=&quot;11254&quot;&gt;&lt;property id=&quot;20148&quot; value=&quot;5&quot;/&gt;&lt;property id=&quot;20300&quot; value=&quot;Slide 53&quot;/&gt;&lt;property id=&quot;20307&quot; value=&quot;345&quot;/&gt;&lt;/object&gt;&lt;object type=&quot;3&quot; unique_id=&quot;11256&quot;&gt;&lt;property id=&quot;20148&quot; value=&quot;5&quot;/&gt;&lt;property id=&quot;20300&quot; value=&quot;Slide 57 - &amp;quot;This concludes the Norton Lecture Slides&amp;#x0D;&amp;#x0A;Slide Set for Chapter 1&amp;#x0D;&amp;#x0A;Give Me Liberty! &amp;#x0D;&amp;#x0A;AN AMERICAN HISTORY&amp;#x0D;&amp;#x0A;FOURTH EDIT&quot;/&gt;&lt;property id=&quot;20307&quot; value=&quot;314&quot;/&gt;&lt;/object&gt;&lt;object type=&quot;3&quot; unique_id=&quot;11259&quot;&gt;&lt;property id=&quot;20148&quot; value=&quot;5&quot;/&gt;&lt;property id=&quot;20300&quot; value=&quot;Slide 1&quot;/&gt;&lt;property id=&quot;20307&quot; value=&quot;352&quot;/&gt;&lt;/object&gt;&lt;object type=&quot;3&quot; unique_id=&quot;11263&quot;&gt;&lt;property id=&quot;20148&quot; value=&quot;5&quot;/&gt;&lt;property id=&quot;20300&quot; value=&quot;Slide 42&quot;/&gt;&lt;property id=&quot;20307&quot; value=&quot;356&quot;/&gt;&lt;/object&gt;&lt;object type=&quot;3&quot; unique_id=&quot;11264&quot;&gt;&lt;property id=&quot;20148&quot; value=&quot;5&quot;/&gt;&lt;property id=&quot;20300&quot; value=&quot;Slide 2&quot;/&gt;&lt;property id=&quot;20307&quot; value=&quot;357&quot;/&gt;&lt;/object&gt;&lt;object type=&quot;3&quot; unique_id=&quot;11265&quot;&gt;&lt;property id=&quot;20148&quot; value=&quot;5&quot;/&gt;&lt;property id=&quot;20300&quot; value=&quot;Slide 3&quot;/&gt;&lt;property id=&quot;20307&quot; value=&quot;358&quot;/&gt;&lt;/object&gt;&lt;object type=&quot;3&quot; unique_id=&quot;11266&quot;&gt;&lt;property id=&quot;20148&quot; value=&quot;5&quot;/&gt;&lt;property id=&quot;20300&quot; value=&quot;Slide 4&quot;/&gt;&lt;property id=&quot;20307&quot; value=&quot;359&quot;/&gt;&lt;/object&gt;&lt;object type=&quot;3&quot; unique_id=&quot;11267&quot;&gt;&lt;property id=&quot;20148&quot; value=&quot;5&quot;/&gt;&lt;property id=&quot;20300&quot; value=&quot;Slide 5&quot;/&gt;&lt;property id=&quot;20307&quot; value=&quot;360&quot;/&gt;&lt;/object&gt;&lt;object type=&quot;3&quot; unique_id=&quot;11268&quot;&gt;&lt;property id=&quot;20148&quot; value=&quot;5&quot;/&gt;&lt;property id=&quot;20300&quot; value=&quot;Slide 7 - &amp;quot;Lecture Preview&amp;quot;&quot;/&gt;&lt;property id=&quot;20307&quot; value=&quot;361&quot;/&gt;&lt;/object&gt;&lt;object type=&quot;3&quot; unique_id=&quot;11269&quot;&gt;&lt;property id=&quot;20148&quot; value=&quot;5&quot;/&gt;&lt;property id=&quot;20300&quot; value=&quot;Slide 8 - &amp;quot;The First Americans&amp;quot;&quot;/&gt;&lt;property id=&quot;20307&quot; value=&quot;362&quot;/&gt;&lt;/object&gt;&lt;object type=&quot;3&quot; unique_id=&quot;11270&quot;&gt;&lt;property id=&quot;20148&quot; value=&quot;5&quot;/&gt;&lt;property id=&quot;20300&quot; value=&quot;Slide 22 - &amp;quot;Indian Freedom, European Freedom&amp;quot;&quot;/&gt;&lt;property id=&quot;20307&quot; value=&quot;363&quot;/&gt;&lt;/object&gt;&lt;object type=&quot;3&quot; unique_id=&quot;11271&quot;&gt;&lt;property id=&quot;20148&quot; value=&quot;5&quot;/&gt;&lt;property id=&quot;20300&quot; value=&quot;Slide 25 - &amp;quot;The Expansion of Europe&amp;quot;&quot;/&gt;&lt;property id=&quot;20307&quot; value=&quot;364&quot;/&gt;&lt;/object&gt;&lt;object type=&quot;3&quot; unique_id=&quot;11272&quot;&gt;&lt;property id=&quot;20148&quot; value=&quot;5&quot;/&gt;&lt;property id=&quot;20300&quot; value=&quot;Slide 29 - &amp;quot;Contact&amp;quot;&quot;/&gt;&lt;property id=&quot;20307&quot; value=&quot;365&quot;/&gt;&lt;/object&gt;&lt;object type=&quot;3&quot; unique_id=&quot;11273&quot;&gt;&lt;property id=&quot;20148&quot; value=&quot;5&quot;/&gt;&lt;property id=&quot;20300&quot; value=&quot;Slide 33 - &amp;quot;The Spanish Empire&amp;quot;&quot;/&gt;&lt;property id=&quot;20307&quot; value=&quot;366&quot;/&gt;&lt;/object&gt;&lt;object type=&quot;3&quot; unique_id=&quot;11274&quot;&gt;&lt;property id=&quot;20148&quot; value=&quot;5&quot;/&gt;&lt;property id=&quot;20300&quot; value=&quot;Slide 46 - &amp;quot;The French and Dutch Empires&amp;quot;&quot;/&gt;&lt;property id=&quot;20307&quot; value=&quot;367&quot;/&gt;&lt;/object&gt;&lt;object type=&quot;3&quot; unique_id=&quot;11275&quot;&gt;&lt;property id=&quot;20148&quot; value=&quot;5&quot;/&gt;&lt;property id=&quot;20300&quot; value=&quot;Slide 54 - &amp;quot;Review&amp;quot;&quot;/&gt;&lt;property id=&quot;20307&quot; value=&quot;368&quot;/&gt;&lt;/object&gt;&lt;object type=&quot;3&quot; unique_id=&quot;11276&quot;&gt;&lt;property id=&quot;20148&quot; value=&quot;5&quot;/&gt;&lt;property id=&quot;20300&quot; value=&quot;Slide 55 - &amp;quot;Review&amp;quot;&quot;/&gt;&lt;property id=&quot;20307&quot; value=&quot;369&quot;/&gt;&lt;/object&gt;&lt;object type=&quot;3&quot; unique_id=&quot;11277&quot;&gt;&lt;property id=&quot;20148&quot; value=&quot;5&quot;/&gt;&lt;property id=&quot;20300&quot; value=&quot;Slide 56 - &amp;quot;Next Lecture PREVIEW:&amp;#x0D;&amp;#x0A;—— Chapter 2 ——&amp;#x0D;&amp;#x0A;Beginnings of English America, 1607–1660&amp;quot;&quot;/&gt;&lt;property id=&quot;20307&quot; value=&quot;370&quot;/&gt;&lt;/object&gt;&lt;object type=&quot;3&quot; unique_id=&quot;11278&quot;&gt;&lt;property id=&quot;20148&quot; value=&quot;5&quot;/&gt;&lt;property id=&quot;20300&quot; value=&quot;Slide 16&quot;/&gt;&lt;property id=&quot;20307&quot; value=&quot;371&quot;/&gt;&lt;/object&gt;&lt;object type=&quot;3&quot; unique_id=&quot;11279&quot;&gt;&lt;property id=&quot;20148&quot; value=&quot;5&quot;/&gt;&lt;property id=&quot;20300&quot; value=&quot;Slide 17&quot;/&gt;&lt;property id=&quot;20307&quot; value=&quot;372&quot;/&gt;&lt;/object&gt;&lt;object type=&quot;3&quot; unique_id=&quot;11280&quot;&gt;&lt;property id=&quot;20148&quot; value=&quot;5&quot;/&gt;&lt;property id=&quot;20300&quot; value=&quot;Slide 28&quot;/&gt;&lt;property id=&quot;20307&quot; value=&quot;373&quot;/&gt;&lt;/object&gt;&lt;object type=&quot;3&quot; unique_id=&quot;11281&quot;&gt;&lt;property id=&quot;20148&quot; value=&quot;5&quot;/&gt;&lt;property id=&quot;20300&quot; value=&quot;Slide 40&quot;/&gt;&lt;property id=&quot;20307&quot; value=&quot;374&quot;/&gt;&lt;/object&gt;&lt;object type=&quot;3&quot; unique_id=&quot;11282&quot;&gt;&lt;property id=&quot;20148&quot; value=&quot;5&quot;/&gt;&lt;property id=&quot;20300&quot; value=&quot;Slide 44&quot;/&gt;&lt;property id=&quot;20307&quot; value=&quot;375&quot;/&gt;&lt;/object&gt;&lt;/object&gt;&lt;/object&gt;&lt;/database&gt;"/>
  <p:tag name="SECTOMILLISECCONVERTED" val="1"/>
</p:tagLst>
</file>

<file path=ppt/theme/theme1.xml><?xml version="1.0" encoding="utf-8"?>
<a:theme xmlns:a="http://schemas.openxmlformats.org/drawingml/2006/main" name="Default Design">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Foner4thEdPPT">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10956</Words>
  <Application>Microsoft Office PowerPoint</Application>
  <PresentationFormat>On-screen Show (4:3)</PresentationFormat>
  <Paragraphs>470</Paragraphs>
  <Slides>73</Slides>
  <Notes>72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73</vt:i4>
      </vt:variant>
    </vt:vector>
  </HeadingPairs>
  <TitlesOfParts>
    <vt:vector size="83" baseType="lpstr">
      <vt:lpstr>ＭＳ Ｐゴシック</vt:lpstr>
      <vt:lpstr>Arial</vt:lpstr>
      <vt:lpstr>Book Antiqua</vt:lpstr>
      <vt:lpstr>Calibri</vt:lpstr>
      <vt:lpstr>Perpetua Titling MT</vt:lpstr>
      <vt:lpstr>StoneSerif SAIN SmBd v.1</vt:lpstr>
      <vt:lpstr>Times New Roman</vt:lpstr>
      <vt:lpstr>Wingdings</vt:lpstr>
      <vt:lpstr>Default Design</vt:lpstr>
      <vt:lpstr>Foner4thEdPPT</vt:lpstr>
      <vt:lpstr>Lecture Slides Give Me Liberty!  AN AMERICAN HISTORY FIFTH EDITION  </vt:lpstr>
      <vt:lpstr>Part 1: American Colonies to 1763</vt:lpstr>
      <vt:lpstr>Depiction of American Indians fishing</vt:lpstr>
      <vt:lpstr>Thomas Smith</vt:lpstr>
      <vt:lpstr>A Quaker Meeting</vt:lpstr>
      <vt:lpstr>An Overseer Doing His Duty</vt:lpstr>
      <vt:lpstr>Chapter 1</vt:lpstr>
      <vt:lpstr>Genealogy of the Inca Rulers and  Their Spanish Successors</vt:lpstr>
      <vt:lpstr>Lecture Preview</vt:lpstr>
      <vt:lpstr>Focus Question: The First Americans</vt:lpstr>
      <vt:lpstr>The First Americans</vt:lpstr>
      <vt:lpstr>Beginnings of North American Settlement</vt:lpstr>
      <vt:lpstr>American Indian Societies</vt:lpstr>
      <vt:lpstr>Native Ways of Life</vt:lpstr>
      <vt:lpstr>Map of Western Hemisphere, 1507</vt:lpstr>
      <vt:lpstr>Aztec Capital</vt:lpstr>
      <vt:lpstr>Pueblo Bonita</vt:lpstr>
      <vt:lpstr>Cliff Dwellings</vt:lpstr>
      <vt:lpstr>Secoton</vt:lpstr>
      <vt:lpstr>Religion, Land, and Gender Roles</vt:lpstr>
      <vt:lpstr>Indian and European Conceptions of Property</vt:lpstr>
      <vt:lpstr>European Perceptions of the First Americans</vt:lpstr>
      <vt:lpstr>American Indian Life</vt:lpstr>
      <vt:lpstr>Jesuit Portrayal of American Indian Religion</vt:lpstr>
      <vt:lpstr>Focus Question: Indian Freedom,  European Freedom</vt:lpstr>
      <vt:lpstr>Different Ideas of Freedom</vt:lpstr>
      <vt:lpstr>Gender and Work</vt:lpstr>
      <vt:lpstr>Liberty and Authority</vt:lpstr>
      <vt:lpstr>The Great Voyage to the Country of the Hurons</vt:lpstr>
      <vt:lpstr>Focus Question: The Expansion of Europe</vt:lpstr>
      <vt:lpstr>European Voyages</vt:lpstr>
      <vt:lpstr>The World Known to Europeans in the  Fifteenth Century</vt:lpstr>
      <vt:lpstr>Sankore University</vt:lpstr>
      <vt:lpstr>West Coast of Africa: Cantino World Map</vt:lpstr>
      <vt:lpstr>Focus Question: Contact</vt:lpstr>
      <vt:lpstr>Columbus in the New World</vt:lpstr>
      <vt:lpstr>Initial European Voyages</vt:lpstr>
      <vt:lpstr>The Demographic Disaster</vt:lpstr>
      <vt:lpstr>Columbus’s Landfall</vt:lpstr>
      <vt:lpstr>Cortés Marches on Tenochtitlán</vt:lpstr>
      <vt:lpstr>Indian Suffering from Smallpox</vt:lpstr>
      <vt:lpstr>Focus Question: The Spanish Empire</vt:lpstr>
      <vt:lpstr>Spanish America</vt:lpstr>
      <vt:lpstr>Early Spanish Conquests and Explorations</vt:lpstr>
      <vt:lpstr>Estimated Regional Populations</vt:lpstr>
      <vt:lpstr>Spanish View Aztec Warrior Dance</vt:lpstr>
      <vt:lpstr>Young Woman with a Harpsichord</vt:lpstr>
      <vt:lpstr>Four Racial Groups</vt:lpstr>
      <vt:lpstr>Taxes to Spanish Conquerors</vt:lpstr>
      <vt:lpstr>Conquest and the Faith</vt:lpstr>
      <vt:lpstr>The Virgin of Guadalupe</vt:lpstr>
      <vt:lpstr>A Benign View of Spanish Colonization</vt:lpstr>
      <vt:lpstr>Reform</vt:lpstr>
      <vt:lpstr>Spanish Conquistadores Murdering  American Indians</vt:lpstr>
      <vt:lpstr>San Carlos Borromeo de carmelo</vt:lpstr>
      <vt:lpstr>Northern Exploration</vt:lpstr>
      <vt:lpstr>Northern New Spain</vt:lpstr>
      <vt:lpstr>Acoma, the “Sky City”</vt:lpstr>
      <vt:lpstr>St. Anthony and the Infant Jesus</vt:lpstr>
      <vt:lpstr>Focus Question: The French and Dutch Empires</vt:lpstr>
      <vt:lpstr>New France</vt:lpstr>
      <vt:lpstr>New France and New Netherland</vt:lpstr>
      <vt:lpstr>Samuel de Champlain</vt:lpstr>
      <vt:lpstr>Dutch Imperialism</vt:lpstr>
      <vt:lpstr>Freedom and Toleration</vt:lpstr>
      <vt:lpstr>New Amsterdam</vt:lpstr>
      <vt:lpstr>Seal of New Netherland</vt:lpstr>
      <vt:lpstr>Empire in the Western Hemisphere, 1592</vt:lpstr>
      <vt:lpstr>Review: Part One</vt:lpstr>
      <vt:lpstr>Review: Part Two</vt:lpstr>
      <vt:lpstr>MEDIA LINKS —— Chapter 1 ——</vt:lpstr>
      <vt:lpstr>Next Lecture PREVIEW: —— Chapter 2 —— Beginnings of English America, 1607–1660</vt:lpstr>
      <vt:lpstr>This concludes the Norton Lecture Slide Set for Chapter 1 Give Me Liberty!  AN AMERICAN HISTORY FIFTH EDITION by Eric Foner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2013-11-07T20:27:14Z</dcterms:created>
  <dcterms:modified xsi:type="dcterms:W3CDTF">2017-04-12T17:30:41Z</dcterms:modified>
</cp:coreProperties>
</file>